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68"/>
  </p:notesMasterIdLst>
  <p:handoutMasterIdLst>
    <p:handoutMasterId r:id="rId69"/>
  </p:handoutMasterIdLst>
  <p:sldIdLst>
    <p:sldId id="260" r:id="rId2"/>
    <p:sldId id="262" r:id="rId3"/>
    <p:sldId id="263" r:id="rId4"/>
    <p:sldId id="264" r:id="rId5"/>
    <p:sldId id="265" r:id="rId6"/>
    <p:sldId id="266" r:id="rId7"/>
    <p:sldId id="403" r:id="rId8"/>
    <p:sldId id="359" r:id="rId9"/>
    <p:sldId id="374" r:id="rId10"/>
    <p:sldId id="400" r:id="rId11"/>
    <p:sldId id="399" r:id="rId12"/>
    <p:sldId id="401" r:id="rId13"/>
    <p:sldId id="404" r:id="rId14"/>
    <p:sldId id="301" r:id="rId15"/>
    <p:sldId id="304" r:id="rId16"/>
    <p:sldId id="305" r:id="rId17"/>
    <p:sldId id="300" r:id="rId18"/>
    <p:sldId id="306" r:id="rId19"/>
    <p:sldId id="284" r:id="rId20"/>
    <p:sldId id="285" r:id="rId21"/>
    <p:sldId id="286" r:id="rId22"/>
    <p:sldId id="287" r:id="rId23"/>
    <p:sldId id="288" r:id="rId24"/>
    <p:sldId id="319" r:id="rId25"/>
    <p:sldId id="321" r:id="rId26"/>
    <p:sldId id="345" r:id="rId27"/>
    <p:sldId id="347" r:id="rId28"/>
    <p:sldId id="346" r:id="rId29"/>
    <p:sldId id="325" r:id="rId30"/>
    <p:sldId id="326" r:id="rId31"/>
    <p:sldId id="327" r:id="rId32"/>
    <p:sldId id="328" r:id="rId33"/>
    <p:sldId id="329" r:id="rId34"/>
    <p:sldId id="330" r:id="rId35"/>
    <p:sldId id="332" r:id="rId36"/>
    <p:sldId id="363" r:id="rId37"/>
    <p:sldId id="364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6" r:id="rId49"/>
    <p:sldId id="387" r:id="rId50"/>
    <p:sldId id="388" r:id="rId51"/>
    <p:sldId id="389" r:id="rId52"/>
    <p:sldId id="390" r:id="rId53"/>
    <p:sldId id="391" r:id="rId54"/>
    <p:sldId id="392" r:id="rId55"/>
    <p:sldId id="394" r:id="rId56"/>
    <p:sldId id="396" r:id="rId57"/>
    <p:sldId id="397" r:id="rId58"/>
    <p:sldId id="398" r:id="rId59"/>
    <p:sldId id="368" r:id="rId60"/>
    <p:sldId id="369" r:id="rId61"/>
    <p:sldId id="370" r:id="rId62"/>
    <p:sldId id="371" r:id="rId63"/>
    <p:sldId id="372" r:id="rId64"/>
    <p:sldId id="373" r:id="rId65"/>
    <p:sldId id="406" r:id="rId66"/>
    <p:sldId id="335" r:id="rId6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che" initials="C" lastIdx="66" clrIdx="0"/>
  <p:cmAuthor id="1" name="Lavoie, Sylvie" initials="L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5C"/>
    <a:srgbClr val="998D5F"/>
    <a:srgbClr val="557FA6"/>
    <a:srgbClr val="336699"/>
    <a:srgbClr val="425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4139" autoAdjust="0"/>
  </p:normalViewPr>
  <p:slideViewPr>
    <p:cSldViewPr>
      <p:cViewPr varScale="1">
        <p:scale>
          <a:sx n="48" d="100"/>
          <a:sy n="48" d="100"/>
        </p:scale>
        <p:origin x="-11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9696"/>
    </p:cViewPr>
  </p:sorterViewPr>
  <p:notesViewPr>
    <p:cSldViewPr>
      <p:cViewPr varScale="1">
        <p:scale>
          <a:sx n="47" d="100"/>
          <a:sy n="47" d="100"/>
        </p:scale>
        <p:origin x="-828" y="-96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34" y="0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fld id="{5E35DD0F-29F9-4239-B93F-1FB97588EF62}" type="datetimeFigureOut">
              <a:rPr lang="fr-FR"/>
              <a:pPr>
                <a:defRPr/>
              </a:pPr>
              <a:t>10/09/2012</a:t>
            </a:fld>
            <a:endParaRPr lang="fr-FR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34" y="8829675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</a:defRPr>
            </a:lvl1pPr>
          </a:lstStyle>
          <a:p>
            <a:pPr>
              <a:defRPr/>
            </a:pPr>
            <a:fld id="{F14A2BF0-CE2D-4292-B3DD-16551E59F2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390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134" y="0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595A157-485D-4B8A-83C4-2FE3FFBC47B5}" type="datetimeFigureOut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848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134" y="8829675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81DFAE8-5810-4CE8-AF93-D24225CF0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0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DFAE8-5810-4CE8-AF93-D24225CF0F5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5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DFAE8-5810-4CE8-AF93-D24225CF0F5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5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rgbClr val="00375C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rgbClr val="557FA6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ctr">
              <a:defRPr sz="2800" b="1">
                <a:solidFill>
                  <a:srgbClr val="00375C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375C"/>
                </a:solidFill>
                <a:latin typeface="Verdana" pitchFamily="34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7" descr="RCP LOGO_RGB_EN_FR_BI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9749" y="365125"/>
            <a:ext cx="2993699" cy="119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CMQ _Partner Letter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28183" y="260350"/>
            <a:ext cx="2247479" cy="116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48C6-28CE-452B-91A9-F65A58CE865F}" type="datetime1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3ACFD-CAEA-49D6-9A03-72E96ED84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1D3C-B673-4BAC-8BAB-86044B20D0AE}" type="datetime1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2873-7CDB-42BF-9446-AB5A293A3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52400"/>
            <a:ext cx="5328592" cy="1188368"/>
          </a:xfrm>
        </p:spPr>
        <p:txBody>
          <a:bodyPr/>
          <a:lstStyle>
            <a:lvl1pPr algn="ctr">
              <a:defRPr>
                <a:solidFill>
                  <a:srgbClr val="00375C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/>
          <a:lstStyle>
            <a:lvl1pPr marL="273050" indent="-273050">
              <a:buClr>
                <a:srgbClr val="00375C"/>
              </a:buClr>
              <a:buFont typeface="Arial" pitchFamily="34" charset="0"/>
              <a:buChar char="•"/>
              <a:defRPr b="1">
                <a:solidFill>
                  <a:srgbClr val="00375C"/>
                </a:solidFill>
                <a:latin typeface="Verdana" pitchFamily="34" charset="0"/>
              </a:defRPr>
            </a:lvl1pPr>
            <a:lvl2pPr>
              <a:buClr>
                <a:srgbClr val="00375C"/>
              </a:buClr>
              <a:defRPr b="1">
                <a:solidFill>
                  <a:srgbClr val="00375C"/>
                </a:solidFill>
                <a:latin typeface="Verdana" pitchFamily="34" charset="0"/>
              </a:defRPr>
            </a:lvl2pPr>
            <a:lvl3pPr>
              <a:buClr>
                <a:srgbClr val="00375C"/>
              </a:buClr>
              <a:defRPr>
                <a:solidFill>
                  <a:srgbClr val="00375C"/>
                </a:solidFill>
                <a:latin typeface="Verdana" pitchFamily="34" charset="0"/>
              </a:defRPr>
            </a:lvl3pPr>
            <a:lvl4pPr marL="1096963" indent="-228600">
              <a:buClr>
                <a:srgbClr val="00375C"/>
              </a:buClr>
              <a:buFont typeface="Verdana" pitchFamily="34" charset="0"/>
              <a:buChar char="−"/>
              <a:defRPr>
                <a:solidFill>
                  <a:srgbClr val="00375C"/>
                </a:solidFill>
                <a:latin typeface="Verdana" pitchFamily="34" charset="0"/>
              </a:defRPr>
            </a:lvl4pPr>
            <a:lvl5pPr marL="1371600" indent="-228600">
              <a:buClr>
                <a:srgbClr val="00375C"/>
              </a:buClr>
              <a:buFont typeface="Wingdings" pitchFamily="2" charset="2"/>
              <a:buChar char="v"/>
              <a:defRPr>
                <a:solidFill>
                  <a:srgbClr val="00375C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9C7E-A76B-4E7E-A534-5E7683C3B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6" descr="RCP LOGO_RGB_EN_FR_BI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88640"/>
            <a:ext cx="1368152" cy="54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CMQ _Partner Letter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202927"/>
            <a:ext cx="938905" cy="48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BA81E-6B73-496F-A7AB-BA28D6FCA0F8}" type="datetime1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592A-BAC3-4198-9A9E-3B2C0078E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06FA2-7858-4366-8B53-AF3D03E8E5D8}" type="datetime1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4963D-1EC1-4C8F-821E-B70D563FA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6" descr="RCP LOGO_RGB_EN_FR_BI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88640"/>
            <a:ext cx="1368152" cy="54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CMQ _Partner Letter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202927"/>
            <a:ext cx="938905" cy="48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9F38-BD61-4E4E-89E3-E60B200F90B8}" type="datetime1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A4B31-9A94-41EB-AD49-B86582B11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16" descr="RCP LOGO_RGB_EN_FR_BI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88640"/>
            <a:ext cx="1368152" cy="54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CMQ _Partner Letter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12360" y="202927"/>
            <a:ext cx="938905" cy="48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0F9B-A45C-4FE2-BF41-6E9D58BDE8E0}" type="datetime1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59139-05CA-46B3-9BEF-8ABFEBBCB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23C0-E2D7-4FE1-ABA3-63FA58E197BF}" type="datetime1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18FB0-4657-4607-968D-3208BE4EA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Straight Connector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E5D45-C73A-47D4-84AC-6D3AF77BB6FB}" type="datetime1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C30EB-B4EA-4BD8-8888-93C9EBBED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BC76-FD9E-4F32-AD8A-BE66FA6B5455}" type="datetime1">
              <a:rPr lang="en-US"/>
              <a:pPr>
                <a:defRPr/>
              </a:pPr>
              <a:t>9/10/2012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22CC8-D9AE-4E17-B30B-30EFE9E2F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28800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BE4832A-4A98-4820-A58C-A71FAAFD1DD0}" type="datetime1">
              <a:rPr lang="en-US"/>
              <a:pPr>
                <a:defRPr/>
              </a:pPr>
              <a:t>9/10/2012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375C"/>
                </a:solidFill>
                <a:latin typeface="+mn-lt"/>
              </a:defRPr>
            </a:lvl1pPr>
          </a:lstStyle>
          <a:p>
            <a:pPr>
              <a:defRPr/>
            </a:pPr>
            <a:fld id="{5D517956-2FB3-4A7F-B7F8-806E9B2870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412776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5" r:id="rId2"/>
    <p:sldLayoutId id="2147483937" r:id="rId3"/>
    <p:sldLayoutId id="2147483934" r:id="rId4"/>
    <p:sldLayoutId id="2147483933" r:id="rId5"/>
    <p:sldLayoutId id="2147483938" r:id="rId6"/>
    <p:sldLayoutId id="2147483939" r:id="rId7"/>
    <p:sldLayoutId id="2147483940" r:id="rId8"/>
    <p:sldLayoutId id="2147483941" r:id="rId9"/>
    <p:sldLayoutId id="2147483932" r:id="rId10"/>
    <p:sldLayoutId id="214748394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005064"/>
            <a:ext cx="7056784" cy="7191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800" b="1" dirty="0" smtClean="0">
                <a:solidFill>
                  <a:srgbClr val="00375C"/>
                </a:solidFill>
              </a:rPr>
              <a:t>Pre-survey Meeting with</a:t>
            </a:r>
            <a:br>
              <a:rPr lang="en-US" sz="1800" b="1" dirty="0" smtClean="0">
                <a:solidFill>
                  <a:srgbClr val="00375C"/>
                </a:solidFill>
              </a:rPr>
            </a:br>
            <a:r>
              <a:rPr lang="en-US" sz="1800" b="1" dirty="0" smtClean="0">
                <a:solidFill>
                  <a:srgbClr val="00375C"/>
                </a:solidFill>
              </a:rPr>
              <a:t>Program Directors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5" y="5013177"/>
            <a:ext cx="6624464" cy="7232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defRPr/>
            </a:pPr>
            <a:r>
              <a:rPr lang="en-US" dirty="0">
                <a:solidFill>
                  <a:srgbClr val="00375C"/>
                </a:solidFill>
                <a:latin typeface="Verdana" pitchFamily="34" charset="0"/>
                <a:ea typeface="+mj-ea"/>
                <a:cs typeface="+mj-cs"/>
              </a:rPr>
              <a:t>Date: </a:t>
            </a:r>
            <a:r>
              <a:rPr lang="en-US" dirty="0" smtClean="0">
                <a:solidFill>
                  <a:srgbClr val="00375C"/>
                </a:solidFill>
                <a:latin typeface="Verdana" pitchFamily="34" charset="0"/>
                <a:ea typeface="+mj-ea"/>
                <a:cs typeface="+mj-cs"/>
              </a:rPr>
              <a:t>September 12, 2012 at 8:30 a.m.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defRPr/>
            </a:pPr>
            <a:r>
              <a:rPr lang="en-US" dirty="0">
                <a:solidFill>
                  <a:srgbClr val="00375C"/>
                </a:solidFill>
                <a:latin typeface="Verdana" pitchFamily="34" charset="0"/>
                <a:ea typeface="+mj-ea"/>
                <a:cs typeface="+mj-cs"/>
              </a:rPr>
              <a:t>Osler Amphitheatre</a:t>
            </a:r>
            <a:endParaRPr lang="en-US" dirty="0" smtClean="0">
              <a:solidFill>
                <a:srgbClr val="00375C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15365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2060848"/>
            <a:ext cx="7772400" cy="1752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rgbClr val="00375C"/>
                </a:solidFill>
              </a:rPr>
              <a:t>McGill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2051720" y="404664"/>
            <a:ext cx="5400601" cy="1080864"/>
          </a:xfrm>
        </p:spPr>
        <p:txBody>
          <a:bodyPr/>
          <a:lstStyle/>
          <a:p>
            <a:pPr eaLnBrk="1" hangingPunct="1"/>
            <a:r>
              <a:rPr lang="fr-CA" sz="2800" b="1" dirty="0" err="1" smtClean="0">
                <a:solidFill>
                  <a:srgbClr val="00375C"/>
                </a:solidFill>
              </a:rPr>
              <a:t>Role</a:t>
            </a:r>
            <a:r>
              <a:rPr lang="fr-CA" sz="2800" b="1" dirty="0" smtClean="0">
                <a:solidFill>
                  <a:srgbClr val="00375C"/>
                </a:solidFill>
              </a:rPr>
              <a:t> </a:t>
            </a:r>
            <a:r>
              <a:rPr lang="fr-CA" sz="2800" b="1" dirty="0">
                <a:solidFill>
                  <a:srgbClr val="00375C"/>
                </a:solidFill>
              </a:rPr>
              <a:t>of </a:t>
            </a:r>
            <a:r>
              <a:rPr lang="fr-CA" sz="2800" b="1" dirty="0" smtClean="0">
                <a:solidFill>
                  <a:srgbClr val="00375C"/>
                </a:solidFill>
              </a:rPr>
              <a:t>the </a:t>
            </a:r>
            <a:r>
              <a:rPr lang="fr-CA" sz="2800" b="1" dirty="0">
                <a:solidFill>
                  <a:srgbClr val="00375C"/>
                </a:solidFill>
              </a:rPr>
              <a:t>Specialty </a:t>
            </a:r>
            <a:r>
              <a:rPr lang="fr-CA" sz="2800" b="1" dirty="0" err="1" smtClean="0">
                <a:solidFill>
                  <a:srgbClr val="00375C"/>
                </a:solidFill>
              </a:rPr>
              <a:t>Committee</a:t>
            </a:r>
            <a:endParaRPr lang="en-US" sz="2800" b="1" dirty="0" smtClean="0">
              <a:solidFill>
                <a:srgbClr val="00375C"/>
              </a:solidFill>
            </a:endParaRPr>
          </a:p>
        </p:txBody>
      </p:sp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7EBCAC-E087-4EB6-946A-C8D1396598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23557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700808"/>
            <a:ext cx="8229600" cy="4320580"/>
          </a:xfrm>
        </p:spPr>
        <p:txBody>
          <a:bodyPr/>
          <a:lstStyle/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Prescribe requirements for specialty education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Program s</a:t>
            </a:r>
            <a:r>
              <a:rPr lang="en-US" sz="2000" b="0" kern="0" dirty="0" smtClean="0">
                <a:latin typeface="Verdana"/>
              </a:rPr>
              <a:t>tandards</a:t>
            </a:r>
            <a:endParaRPr lang="en-US" sz="2000" b="0" kern="0" dirty="0">
              <a:latin typeface="Verdana"/>
            </a:endParaRP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Objectives of training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Specialty training requirements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Examination processes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FITER</a:t>
            </a: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Evaluates program resources, structure and content for each accreditation review</a:t>
            </a: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Recommends a category of accreditation to the Accreditation Committee</a:t>
            </a:r>
            <a:endParaRPr lang="en-CA" sz="2400" b="1" kern="0" dirty="0">
              <a:solidFill>
                <a:srgbClr val="003152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151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1979712" y="476672"/>
            <a:ext cx="5400601" cy="990600"/>
          </a:xfrm>
        </p:spPr>
        <p:txBody>
          <a:bodyPr/>
          <a:lstStyle/>
          <a:p>
            <a:pPr eaLnBrk="1" hangingPunct="1"/>
            <a:r>
              <a:rPr lang="fr-CA" sz="2800" b="1" dirty="0">
                <a:solidFill>
                  <a:srgbClr val="00375C"/>
                </a:solidFill>
              </a:rPr>
              <a:t>Composition of </a:t>
            </a:r>
            <a:r>
              <a:rPr lang="fr-CA" sz="2800" b="1" dirty="0" smtClean="0">
                <a:solidFill>
                  <a:srgbClr val="00375C"/>
                </a:solidFill>
              </a:rPr>
              <a:t>a Specialty </a:t>
            </a:r>
            <a:r>
              <a:rPr lang="fr-CA" sz="2800" b="1" dirty="0" err="1" smtClean="0">
                <a:solidFill>
                  <a:srgbClr val="00375C"/>
                </a:solidFill>
              </a:rPr>
              <a:t>Committee</a:t>
            </a:r>
            <a:endParaRPr lang="en-US" sz="2800" b="1" dirty="0" smtClean="0">
              <a:solidFill>
                <a:srgbClr val="00375C"/>
              </a:solidFill>
            </a:endParaRPr>
          </a:p>
        </p:txBody>
      </p:sp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7EBCAC-E087-4EB6-946A-C8D1396598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  <p:sp>
        <p:nvSpPr>
          <p:cNvPr id="23557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700808"/>
            <a:ext cx="8229600" cy="4320580"/>
          </a:xfrm>
        </p:spPr>
        <p:txBody>
          <a:bodyPr/>
          <a:lstStyle/>
          <a:p>
            <a:pPr marL="230188" lvl="0" indent="-230188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CA" sz="2400" b="1" kern="0" dirty="0" smtClean="0">
              <a:solidFill>
                <a:srgbClr val="003152"/>
              </a:solidFill>
              <a:latin typeface="Verdana"/>
            </a:endParaRPr>
          </a:p>
          <a:p>
            <a:pPr marL="230188" lvl="0" indent="-230188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CA" sz="2400" b="1" kern="0" dirty="0" smtClean="0">
                <a:solidFill>
                  <a:srgbClr val="003152"/>
                </a:solidFill>
                <a:latin typeface="Verdana"/>
              </a:rPr>
              <a:t>Voting Members </a:t>
            </a:r>
            <a:r>
              <a:rPr lang="en-CA" sz="2400" b="1" kern="0" dirty="0">
                <a:solidFill>
                  <a:srgbClr val="003152"/>
                </a:solidFill>
                <a:latin typeface="Verdana"/>
              </a:rPr>
              <a:t>(chair + 5)</a:t>
            </a:r>
          </a:p>
          <a:p>
            <a:pPr marL="801687" lvl="1" indent="-342900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CA" sz="2000" b="0" kern="0" dirty="0">
                <a:latin typeface="Verdana"/>
              </a:rPr>
              <a:t>Canada-wide representation</a:t>
            </a:r>
          </a:p>
          <a:p>
            <a:pPr marL="230188" lvl="0" indent="-230188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CA" sz="2400" b="1" kern="0" dirty="0">
                <a:latin typeface="Verdana"/>
              </a:rPr>
              <a:t>Ex-Officio </a:t>
            </a:r>
            <a:r>
              <a:rPr lang="en-CA" sz="2400" b="1" kern="0" dirty="0" smtClean="0">
                <a:latin typeface="Verdana"/>
              </a:rPr>
              <a:t>Members</a:t>
            </a:r>
            <a:endParaRPr lang="en-CA" sz="2400" b="1" kern="0" dirty="0">
              <a:latin typeface="Verdana"/>
            </a:endParaRPr>
          </a:p>
          <a:p>
            <a:pPr marL="801687" lvl="1" indent="-342900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CA" sz="2000" b="0" kern="0" dirty="0">
                <a:latin typeface="Verdana"/>
              </a:rPr>
              <a:t>Chairs of exam boards</a:t>
            </a:r>
          </a:p>
          <a:p>
            <a:pPr marL="801687" lvl="1" indent="-342900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CA" sz="2000" b="0" kern="0" dirty="0">
                <a:latin typeface="Verdana"/>
              </a:rPr>
              <a:t>National Specialty Society (NSS)</a:t>
            </a:r>
          </a:p>
          <a:p>
            <a:pPr marL="230188" lvl="0" indent="-230188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CA" sz="2400" b="1" kern="0" dirty="0">
                <a:latin typeface="Verdana"/>
              </a:rPr>
              <a:t>Corresponding </a:t>
            </a:r>
            <a:r>
              <a:rPr lang="en-CA" sz="2400" b="1" kern="0" dirty="0" smtClean="0">
                <a:latin typeface="Verdana"/>
              </a:rPr>
              <a:t>Members</a:t>
            </a:r>
            <a:endParaRPr lang="en-CA" sz="2400" b="1" kern="0" dirty="0">
              <a:latin typeface="Verdana"/>
            </a:endParaRPr>
          </a:p>
          <a:p>
            <a:pPr marL="801687" lvl="1" indent="-342900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CA" sz="2000" b="0" kern="0" dirty="0">
                <a:latin typeface="Verdana"/>
              </a:rPr>
              <a:t>ALL program directors</a:t>
            </a:r>
          </a:p>
        </p:txBody>
      </p:sp>
    </p:spTree>
    <p:extLst>
      <p:ext uri="{BB962C8B-B14F-4D97-AF65-F5344CB8AC3E}">
        <p14:creationId xmlns:p14="http://schemas.microsoft.com/office/powerpoint/2010/main" val="108785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5328592" cy="10443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375C"/>
                </a:solidFill>
              </a:rPr>
              <a:t>The Survey Team </a:t>
            </a:r>
            <a:br>
              <a:rPr lang="en-US" sz="2800" b="1" dirty="0" smtClean="0">
                <a:solidFill>
                  <a:srgbClr val="00375C"/>
                </a:solidFill>
              </a:rPr>
            </a:br>
            <a:endParaRPr lang="en-CA" sz="2800" b="1" dirty="0">
              <a:solidFill>
                <a:srgbClr val="00375C"/>
              </a:solidFill>
            </a:endParaRPr>
          </a:p>
        </p:txBody>
      </p:sp>
      <p:sp>
        <p:nvSpPr>
          <p:cNvPr id="37890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8117E1-44E4-4571-A5E3-60F76B703A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38915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527525"/>
          </a:xfrm>
        </p:spPr>
        <p:txBody>
          <a:bodyPr>
            <a:normAutofit/>
          </a:bodyPr>
          <a:lstStyle/>
          <a:p>
            <a:pPr marL="406400" lvl="1" indent="-290513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2400" b="1" kern="0" dirty="0" smtClean="0">
              <a:solidFill>
                <a:srgbClr val="00375C"/>
              </a:solidFill>
              <a:latin typeface="Verdana"/>
            </a:endParaRPr>
          </a:p>
          <a:p>
            <a:pPr marL="406400" lvl="1" indent="-290513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solidFill>
                  <a:srgbClr val="00375C"/>
                </a:solidFill>
                <a:latin typeface="Verdana"/>
              </a:rPr>
              <a:t>Chair </a:t>
            </a:r>
            <a:r>
              <a:rPr lang="en-US" sz="2400" b="1" kern="0" dirty="0">
                <a:solidFill>
                  <a:srgbClr val="00375C"/>
                </a:solidFill>
                <a:latin typeface="Verdana"/>
              </a:rPr>
              <a:t>- </a:t>
            </a: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Dr. </a:t>
            </a: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Mark Walton</a:t>
            </a:r>
            <a:endParaRPr lang="en-US" sz="2400" b="1" kern="0" dirty="0">
              <a:solidFill>
                <a:srgbClr val="988C5E"/>
              </a:solidFill>
              <a:latin typeface="Verdana"/>
            </a:endParaRPr>
          </a:p>
          <a:p>
            <a:pPr marL="749300" lvl="2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kern="0" dirty="0">
                <a:latin typeface="Verdana"/>
              </a:rPr>
              <a:t>Responsible for general conduct of survey</a:t>
            </a:r>
          </a:p>
          <a:p>
            <a:pPr marL="406400" lvl="1" indent="-290513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latin typeface="Verdana"/>
              </a:rPr>
              <a:t>Surveyors </a:t>
            </a:r>
          </a:p>
          <a:p>
            <a:pPr marL="406400" lvl="1" indent="-290513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latin typeface="Verdana"/>
              </a:rPr>
              <a:t>Resident </a:t>
            </a:r>
            <a:r>
              <a:rPr lang="en-US" sz="2400" b="1" kern="0" dirty="0">
                <a:latin typeface="Verdana"/>
              </a:rPr>
              <a:t>representatives </a:t>
            </a:r>
            <a:r>
              <a:rPr lang="en-US" sz="2400" kern="0" dirty="0">
                <a:latin typeface="Verdana"/>
              </a:rPr>
              <a:t>– </a:t>
            </a:r>
            <a:r>
              <a:rPr lang="en-US" sz="2400" kern="0" dirty="0" smtClean="0">
                <a:latin typeface="Verdana"/>
              </a:rPr>
              <a:t>FMRQ</a:t>
            </a:r>
            <a:endParaRPr lang="en-US" sz="2400" kern="0" dirty="0">
              <a:latin typeface="Verdana"/>
            </a:endParaRPr>
          </a:p>
          <a:p>
            <a:pPr marL="406400" lvl="1" indent="-290513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latin typeface="Verdana"/>
              </a:rPr>
              <a:t>Regulatory </a:t>
            </a:r>
            <a:r>
              <a:rPr lang="en-US" sz="2400" b="1" kern="0" dirty="0">
                <a:latin typeface="Verdana"/>
              </a:rPr>
              <a:t>authorities representative </a:t>
            </a:r>
            <a:r>
              <a:rPr lang="en-US" sz="2400" kern="0" dirty="0">
                <a:latin typeface="Verdana"/>
              </a:rPr>
              <a:t>- </a:t>
            </a:r>
            <a:r>
              <a:rPr lang="en-US" sz="2400" kern="0" dirty="0" smtClean="0">
                <a:latin typeface="Verdana"/>
              </a:rPr>
              <a:t>CMQ</a:t>
            </a:r>
            <a:endParaRPr lang="en-US" sz="2400" kern="0" dirty="0">
              <a:latin typeface="Verdana"/>
            </a:endParaRPr>
          </a:p>
          <a:p>
            <a:pPr marL="406400" lvl="1" indent="-231775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1800" b="0" kern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356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5328592" cy="10443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375C"/>
                </a:solidFill>
              </a:rPr>
              <a:t>Role of the Surveyor </a:t>
            </a:r>
            <a:br>
              <a:rPr lang="en-US" sz="2800" b="1" dirty="0" smtClean="0">
                <a:solidFill>
                  <a:srgbClr val="00375C"/>
                </a:solidFill>
              </a:rPr>
            </a:br>
            <a:endParaRPr lang="en-CA" sz="2800" b="1" dirty="0">
              <a:solidFill>
                <a:srgbClr val="00375C"/>
              </a:solidFill>
            </a:endParaRPr>
          </a:p>
        </p:txBody>
      </p:sp>
      <p:sp>
        <p:nvSpPr>
          <p:cNvPr id="37890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8117E1-44E4-4571-A5E3-60F76B703A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  <p:sp>
        <p:nvSpPr>
          <p:cNvPr id="38915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527525"/>
          </a:xfrm>
        </p:spPr>
        <p:txBody>
          <a:bodyPr>
            <a:normAutofit/>
          </a:bodyPr>
          <a:lstStyle/>
          <a:p>
            <a:pPr marL="406400" lvl="1" indent="-290513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2400" b="1" kern="0" dirty="0" smtClean="0">
              <a:solidFill>
                <a:srgbClr val="00375C"/>
              </a:solidFill>
              <a:latin typeface="Verdana"/>
            </a:endParaRPr>
          </a:p>
          <a:p>
            <a:pPr marL="406400" lvl="1" indent="-290513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CA" sz="2400" kern="0" dirty="0">
                <a:latin typeface="Verdana"/>
              </a:rPr>
              <a:t>Assess how the program is meeting standards at the time of </a:t>
            </a:r>
            <a:r>
              <a:rPr lang="en-CA" sz="2400" kern="0" dirty="0" smtClean="0">
                <a:latin typeface="Verdana"/>
              </a:rPr>
              <a:t>review/survey</a:t>
            </a:r>
            <a:endParaRPr lang="en-CA" sz="2400" kern="0" dirty="0">
              <a:latin typeface="Verdana"/>
            </a:endParaRPr>
          </a:p>
          <a:p>
            <a:pPr marL="406400" lvl="1" indent="-290513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CA" sz="2400" kern="0" dirty="0">
              <a:latin typeface="Verdana"/>
            </a:endParaRPr>
          </a:p>
          <a:p>
            <a:pPr marL="406400" lvl="1" indent="-290513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CA" sz="2400" kern="0" dirty="0">
                <a:latin typeface="Verdana"/>
              </a:rPr>
              <a:t>Looking for ‘evidence’</a:t>
            </a:r>
            <a:endParaRPr lang="en-US" sz="2400" kern="0" dirty="0">
              <a:latin typeface="Verdana"/>
            </a:endParaRPr>
          </a:p>
          <a:p>
            <a:endParaRPr lang="fr-CA" sz="1800" b="0" kern="0" dirty="0">
              <a:latin typeface="Verdana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40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328592" cy="10443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75C"/>
                </a:solidFill>
              </a:rPr>
              <a:t>Information Given to Surveyors</a:t>
            </a:r>
            <a:endParaRPr lang="en-CA" sz="2800" b="1" dirty="0">
              <a:solidFill>
                <a:srgbClr val="00375C"/>
              </a:solidFill>
            </a:endParaRPr>
          </a:p>
        </p:txBody>
      </p:sp>
      <p:sp>
        <p:nvSpPr>
          <p:cNvPr id="38914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471F0-5668-48D5-8943-7E0D72FA9C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39939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527525"/>
          </a:xfrm>
        </p:spPr>
        <p:txBody>
          <a:bodyPr/>
          <a:lstStyle/>
          <a:p>
            <a:pPr marL="230188" lvl="0" indent="-230188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latin typeface="Verdana"/>
              </a:rPr>
              <a:t>Revised questionnaire (PSQ) and appendices</a:t>
            </a:r>
            <a:endParaRPr lang="en-US" sz="2400" b="1" kern="0" dirty="0">
              <a:latin typeface="Verdana"/>
            </a:endParaRPr>
          </a:p>
          <a:p>
            <a:pPr marL="801687" lvl="1" indent="-342900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Completed by program</a:t>
            </a:r>
          </a:p>
          <a:p>
            <a:pPr marL="230188" lvl="0" indent="-230188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latin typeface="Verdana"/>
              </a:rPr>
              <a:t>Program-specific Standards </a:t>
            </a:r>
            <a:r>
              <a:rPr lang="en-US" sz="1600" kern="0" dirty="0">
                <a:latin typeface="Verdana"/>
              </a:rPr>
              <a:t>(OTR/STR/SSA)</a:t>
            </a:r>
            <a:endParaRPr lang="en-US" sz="2000" kern="0" dirty="0">
              <a:latin typeface="Verdana"/>
            </a:endParaRPr>
          </a:p>
          <a:p>
            <a:pPr marL="230188" lvl="0" indent="-230188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latin typeface="Verdana"/>
              </a:rPr>
              <a:t>Report </a:t>
            </a:r>
            <a:r>
              <a:rPr lang="en-US" sz="2400" b="1" kern="0" dirty="0" smtClean="0">
                <a:latin typeface="Verdana"/>
              </a:rPr>
              <a:t>of last </a:t>
            </a:r>
            <a:r>
              <a:rPr lang="en-US" sz="2400" b="1" kern="0" dirty="0">
                <a:latin typeface="Verdana"/>
              </a:rPr>
              <a:t>regular survey</a:t>
            </a:r>
          </a:p>
          <a:p>
            <a:pPr marL="230188" lvl="0" indent="-230188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latin typeface="Verdana"/>
              </a:rPr>
              <a:t>Specialty Committee comments</a:t>
            </a:r>
          </a:p>
          <a:p>
            <a:pPr marL="801687" lvl="1" indent="-342900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Also sent to </a:t>
            </a:r>
            <a:r>
              <a:rPr lang="en-US" sz="2000" b="0" kern="0" dirty="0" smtClean="0">
                <a:latin typeface="Verdana"/>
              </a:rPr>
              <a:t>PGD </a:t>
            </a:r>
            <a:r>
              <a:rPr lang="en-US" sz="2000" b="0" kern="0" dirty="0">
                <a:latin typeface="Verdana"/>
              </a:rPr>
              <a:t>/ </a:t>
            </a:r>
            <a:r>
              <a:rPr lang="en-US" sz="2000" b="0" kern="0" dirty="0" smtClean="0">
                <a:latin typeface="Verdana"/>
              </a:rPr>
              <a:t>PD </a:t>
            </a:r>
            <a:r>
              <a:rPr lang="en-US" sz="2000" b="0" kern="0" dirty="0">
                <a:latin typeface="Verdana"/>
              </a:rPr>
              <a:t>prior to visit</a:t>
            </a:r>
          </a:p>
          <a:p>
            <a:pPr marL="230188" lvl="0" indent="-230188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latin typeface="Verdana"/>
              </a:rPr>
              <a:t>Exam results for last </a:t>
            </a:r>
            <a:r>
              <a:rPr lang="en-US" sz="2400" b="1" kern="0" dirty="0" smtClean="0">
                <a:latin typeface="Verdana"/>
              </a:rPr>
              <a:t>six </a:t>
            </a:r>
            <a:r>
              <a:rPr lang="en-US" sz="2400" b="1" kern="0" dirty="0">
                <a:latin typeface="Verdana"/>
              </a:rPr>
              <a:t>years</a:t>
            </a:r>
          </a:p>
          <a:p>
            <a:pPr marL="230188" lvl="0" indent="-230188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latin typeface="Verdana"/>
              </a:rPr>
              <a:t>Reports of mandated Royal </a:t>
            </a:r>
            <a:r>
              <a:rPr lang="en-US" sz="2400" b="1" kern="0" dirty="0" smtClean="0">
                <a:latin typeface="Verdana"/>
              </a:rPr>
              <a:t>College/CMQ </a:t>
            </a:r>
            <a:r>
              <a:rPr lang="en-US" sz="2400" b="1" kern="0" dirty="0">
                <a:latin typeface="Verdana"/>
              </a:rPr>
              <a:t>reviews since last regular survey, if applicable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5328592" cy="97234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75C"/>
                </a:solidFill>
              </a:rPr>
              <a:t>The Survey Schedule</a:t>
            </a:r>
            <a:endParaRPr lang="en-CA" sz="2800" b="1" dirty="0">
              <a:solidFill>
                <a:srgbClr val="00375C"/>
              </a:solidFill>
            </a:endParaRPr>
          </a:p>
        </p:txBody>
      </p:sp>
      <p:sp>
        <p:nvSpPr>
          <p:cNvPr id="41986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7A659-0F54-489F-9818-7574C20136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43011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527525"/>
          </a:xfrm>
        </p:spPr>
        <p:txBody>
          <a:bodyPr/>
          <a:lstStyle/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Includes: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>
                <a:latin typeface="Verdana"/>
              </a:rPr>
              <a:t>Document review </a:t>
            </a:r>
            <a:r>
              <a:rPr lang="en-US" sz="1600" b="0" kern="0" dirty="0" smtClean="0">
                <a:latin typeface="Verdana"/>
              </a:rPr>
              <a:t>(30 </a:t>
            </a:r>
            <a:r>
              <a:rPr lang="en-US" sz="1600" b="0" kern="0" dirty="0">
                <a:latin typeface="Verdana"/>
              </a:rPr>
              <a:t>min)</a:t>
            </a:r>
          </a:p>
          <a:p>
            <a:pPr marL="688975" lvl="1" indent="-230188" eaLnBrk="1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>
                <a:latin typeface="Verdana"/>
              </a:rPr>
              <a:t>Meetings with:</a:t>
            </a:r>
          </a:p>
          <a:p>
            <a:pPr marL="1317625" lvl="2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kern="0" dirty="0">
                <a:latin typeface="Verdana"/>
              </a:rPr>
              <a:t>Program director </a:t>
            </a:r>
            <a:r>
              <a:rPr lang="en-US" sz="1600" kern="0" dirty="0">
                <a:latin typeface="Verdana"/>
              </a:rPr>
              <a:t>(75 min)</a:t>
            </a:r>
            <a:endParaRPr lang="en-US" kern="0" dirty="0">
              <a:latin typeface="Verdana"/>
            </a:endParaRPr>
          </a:p>
          <a:p>
            <a:pPr marL="1317625" lvl="2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kern="0" dirty="0">
                <a:latin typeface="Verdana"/>
              </a:rPr>
              <a:t>Department </a:t>
            </a:r>
            <a:r>
              <a:rPr lang="en-US" kern="0" dirty="0" smtClean="0">
                <a:latin typeface="Verdana"/>
              </a:rPr>
              <a:t>chairs </a:t>
            </a:r>
            <a:r>
              <a:rPr lang="en-US" sz="1600" kern="0" dirty="0">
                <a:latin typeface="Verdana"/>
              </a:rPr>
              <a:t>(30 min)</a:t>
            </a:r>
            <a:endParaRPr lang="en-US" kern="0" dirty="0">
              <a:latin typeface="Verdana"/>
            </a:endParaRPr>
          </a:p>
          <a:p>
            <a:pPr marL="1317625" lvl="2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kern="0" dirty="0">
                <a:latin typeface="Verdana"/>
              </a:rPr>
              <a:t>Residents </a:t>
            </a:r>
            <a:r>
              <a:rPr lang="en-US" sz="1600" kern="0" dirty="0" smtClean="0">
                <a:latin typeface="Verdana"/>
              </a:rPr>
              <a:t>– per group of 20 (60 </a:t>
            </a:r>
            <a:r>
              <a:rPr lang="en-US" sz="1600" kern="0" dirty="0">
                <a:latin typeface="Verdana"/>
              </a:rPr>
              <a:t>min)</a:t>
            </a:r>
            <a:endParaRPr lang="en-US" kern="0" dirty="0">
              <a:latin typeface="Verdana"/>
            </a:endParaRPr>
          </a:p>
          <a:p>
            <a:pPr marL="1317625" lvl="2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kern="0" dirty="0">
                <a:latin typeface="Verdana"/>
              </a:rPr>
              <a:t>Teaching staff </a:t>
            </a:r>
            <a:r>
              <a:rPr lang="en-US" sz="1600" kern="0" dirty="0">
                <a:latin typeface="Verdana"/>
              </a:rPr>
              <a:t>(60 min)</a:t>
            </a:r>
            <a:endParaRPr lang="en-US" kern="0" dirty="0">
              <a:latin typeface="Verdana"/>
            </a:endParaRPr>
          </a:p>
          <a:p>
            <a:pPr marL="1317625" lvl="2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kern="0" dirty="0">
                <a:latin typeface="Verdana"/>
              </a:rPr>
              <a:t>Residency Program Committee </a:t>
            </a:r>
            <a:r>
              <a:rPr lang="en-US" sz="1600" kern="0" dirty="0">
                <a:latin typeface="Verdana"/>
              </a:rPr>
              <a:t>(60 min)</a:t>
            </a:r>
            <a:endParaRPr lang="en-CA" kern="0" dirty="0"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5328592" cy="97234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75C"/>
                </a:solidFill>
              </a:rPr>
              <a:t>The Survey Schedule</a:t>
            </a:r>
            <a:endParaRPr lang="en-CA" sz="2800" b="1" dirty="0">
              <a:solidFill>
                <a:srgbClr val="00375C"/>
              </a:solidFill>
            </a:endParaRPr>
          </a:p>
        </p:txBody>
      </p:sp>
      <p:sp>
        <p:nvSpPr>
          <p:cNvPr id="43010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E19E8B-4673-40F7-836A-69DCD0612E6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  <p:sp>
        <p:nvSpPr>
          <p:cNvPr id="44035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5517"/>
          </a:xfrm>
        </p:spPr>
        <p:txBody>
          <a:bodyPr/>
          <a:lstStyle/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2400" b="1" kern="0" dirty="0" smtClean="0">
              <a:solidFill>
                <a:srgbClr val="003152"/>
              </a:solidFill>
              <a:latin typeface="Verdana"/>
            </a:endParaRPr>
          </a:p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Document </a:t>
            </a: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review </a:t>
            </a:r>
            <a:r>
              <a:rPr lang="en-US" sz="1600" b="1" kern="0" dirty="0" smtClean="0">
                <a:solidFill>
                  <a:srgbClr val="00375C"/>
                </a:solidFill>
                <a:latin typeface="Verdana"/>
              </a:rPr>
              <a:t>(30 </a:t>
            </a:r>
            <a:r>
              <a:rPr lang="en-US" sz="1600" b="1" kern="0" dirty="0">
                <a:solidFill>
                  <a:srgbClr val="00375C"/>
                </a:solidFill>
                <a:latin typeface="Verdana"/>
              </a:rPr>
              <a:t>min</a:t>
            </a:r>
            <a:r>
              <a:rPr lang="en-US" sz="1600" b="1" kern="0" dirty="0" smtClean="0">
                <a:solidFill>
                  <a:srgbClr val="00375C"/>
                </a:solidFill>
                <a:latin typeface="Verdana"/>
              </a:rPr>
              <a:t>)</a:t>
            </a:r>
            <a:endParaRPr lang="en-US" sz="2400" kern="0" dirty="0">
              <a:solidFill>
                <a:srgbClr val="003152"/>
              </a:solidFill>
              <a:latin typeface="Verdana"/>
            </a:endParaRP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>
                <a:latin typeface="Verdana"/>
              </a:rPr>
              <a:t>Residency Program Committee Minutes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 smtClean="0">
                <a:latin typeface="Verdana"/>
              </a:rPr>
              <a:t>Resident Assessments</a:t>
            </a:r>
          </a:p>
          <a:p>
            <a:pPr marL="1109663" lvl="3" indent="-285750" eaLnBrk="1" hangingPunct="1"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kern="0" dirty="0" smtClean="0">
                <a:latin typeface="Verdana"/>
              </a:rPr>
              <a:t>Picked </a:t>
            </a:r>
            <a:r>
              <a:rPr lang="en-US" kern="0" dirty="0">
                <a:latin typeface="Verdana"/>
              </a:rPr>
              <a:t>at random from each </a:t>
            </a:r>
            <a:r>
              <a:rPr lang="en-US" kern="0" dirty="0" smtClean="0">
                <a:latin typeface="Verdana"/>
              </a:rPr>
              <a:t>year</a:t>
            </a:r>
          </a:p>
          <a:p>
            <a:pPr marL="1109663" lvl="3" indent="-285750" eaLnBrk="1" hangingPunct="1"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kern="0" dirty="0" smtClean="0">
                <a:latin typeface="Verdana"/>
              </a:rPr>
              <a:t>Resident </a:t>
            </a:r>
            <a:r>
              <a:rPr lang="en-US" kern="0" dirty="0">
                <a:latin typeface="Verdana"/>
              </a:rPr>
              <a:t>in trouble/remediation</a:t>
            </a:r>
            <a:endParaRPr lang="en-CA" kern="0" dirty="0">
              <a:latin typeface="Verdana"/>
            </a:endParaRP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2000" b="1" kern="0" dirty="0" smtClean="0">
              <a:latin typeface="Verdana"/>
            </a:endParaRP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fr-CA" sz="2000" kern="0" dirty="0">
              <a:latin typeface="Verdana"/>
            </a:endParaRPr>
          </a:p>
          <a:p>
            <a:pPr marL="688975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b="1" kern="0" dirty="0"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400601" cy="10808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75C"/>
                </a:solidFill>
              </a:rPr>
              <a:t>Residency Program Committee – Minutes (B1)</a:t>
            </a:r>
          </a:p>
        </p:txBody>
      </p:sp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7181C8-8177-4823-AA2F-F66B2FBD58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  <p:sp>
        <p:nvSpPr>
          <p:cNvPr id="4506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392588"/>
          </a:xfrm>
        </p:spPr>
        <p:txBody>
          <a:bodyPr/>
          <a:lstStyle/>
          <a:p>
            <a:pPr marL="230188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kern="0" dirty="0">
                <a:solidFill>
                  <a:srgbClr val="003152"/>
                </a:solidFill>
                <a:latin typeface="Verdana"/>
              </a:rPr>
              <a:t>Does Committee fulfill all of its responsibilities?</a:t>
            </a: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Provides </a:t>
            </a: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information on issues discussed and follow-up </a:t>
            </a: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action taken by RPC</a:t>
            </a:r>
            <a:endParaRPr lang="en-US" sz="2400" b="1" kern="0" dirty="0">
              <a:solidFill>
                <a:srgbClr val="003152"/>
              </a:solidFill>
              <a:latin typeface="Verdana"/>
            </a:endParaRP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Appropriate representation on Committee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Site coordinator(s)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Resident(s) - elected</a:t>
            </a: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latin typeface="Verdana"/>
              </a:rPr>
              <a:t>Meets regularly, at least quarterly</a:t>
            </a:r>
            <a:endParaRPr lang="en-US" sz="2400" b="1" kern="0" dirty="0">
              <a:latin typeface="Verdana"/>
            </a:endParaRP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 smtClean="0">
                <a:latin typeface="Verdana"/>
              </a:rPr>
              <a:t>Attendance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472609" cy="115287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75C"/>
                </a:solidFill>
              </a:rPr>
              <a:t>Resident </a:t>
            </a:r>
            <a:r>
              <a:rPr lang="en-US" sz="2800" b="1" dirty="0" smtClean="0">
                <a:solidFill>
                  <a:srgbClr val="00375C"/>
                </a:solidFill>
              </a:rPr>
              <a:t>Assessments (B6</a:t>
            </a:r>
            <a:r>
              <a:rPr lang="en-US" sz="2800" b="1" dirty="0">
                <a:solidFill>
                  <a:srgbClr val="00375C"/>
                </a:solidFill>
              </a:rPr>
              <a:t>)</a:t>
            </a:r>
          </a:p>
        </p:txBody>
      </p:sp>
      <p:sp>
        <p:nvSpPr>
          <p:cNvPr id="47106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94582-4243-4A26-9844-7415BDF677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392588"/>
          </a:xfrm>
        </p:spPr>
        <p:txBody>
          <a:bodyPr>
            <a:normAutofit/>
          </a:bodyPr>
          <a:lstStyle/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2400" b="1" kern="0" dirty="0" smtClean="0">
              <a:solidFill>
                <a:srgbClr val="003152"/>
              </a:solidFill>
              <a:latin typeface="Verdana"/>
            </a:endParaRP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2400" kern="0" dirty="0" smtClean="0">
              <a:solidFill>
                <a:srgbClr val="003152"/>
              </a:solidFill>
              <a:latin typeface="Verdana"/>
            </a:endParaRP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kern="0" dirty="0" smtClean="0">
                <a:solidFill>
                  <a:srgbClr val="003152"/>
                </a:solidFill>
                <a:latin typeface="Verdana"/>
              </a:rPr>
              <a:t>Looking at the </a:t>
            </a: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process for how residents are assessed</a:t>
            </a: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100" kern="0" dirty="0" smtClean="0">
                <a:solidFill>
                  <a:srgbClr val="003152"/>
                </a:solidFill>
                <a:latin typeface="Verdana"/>
              </a:rPr>
              <a:t>e.g. timely, face-to-face meetings</a:t>
            </a:r>
            <a:endParaRPr lang="en-US" sz="2100" kern="0" dirty="0">
              <a:solidFill>
                <a:srgbClr val="003152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2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544616" cy="1152872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375C"/>
                </a:solidFill>
              </a:rPr>
              <a:t>Meeting with Program Director</a:t>
            </a:r>
            <a:endParaRPr lang="en-US" sz="2800" b="1" dirty="0" smtClean="0">
              <a:solidFill>
                <a:srgbClr val="00375C"/>
              </a:solidFill>
            </a:endParaRPr>
          </a:p>
        </p:txBody>
      </p:sp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8B5229-0564-434D-97C3-9C7D36236AD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  <p:sp>
        <p:nvSpPr>
          <p:cNvPr id="49157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392588"/>
          </a:xfrm>
        </p:spPr>
        <p:txBody>
          <a:bodyPr/>
          <a:lstStyle/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Description of program and review of strengths &amp; challenges</a:t>
            </a: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Response to previous weaknesses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Last Royal </a:t>
            </a:r>
            <a:r>
              <a:rPr lang="en-US" sz="2000" b="0" kern="0" dirty="0" smtClean="0">
                <a:latin typeface="Verdana"/>
              </a:rPr>
              <a:t>College/CMQ </a:t>
            </a:r>
            <a:r>
              <a:rPr lang="en-US" sz="2000" b="0" kern="0" dirty="0">
                <a:latin typeface="Verdana"/>
              </a:rPr>
              <a:t>review</a:t>
            </a: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latin typeface="Verdana"/>
              </a:rPr>
              <a:t>Support for program director</a:t>
            </a: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latin typeface="Verdana"/>
              </a:rPr>
              <a:t>Clarification of </a:t>
            </a:r>
            <a:r>
              <a:rPr lang="en-US" sz="2400" b="1" kern="0" dirty="0" smtClean="0">
                <a:latin typeface="Verdana"/>
              </a:rPr>
              <a:t>PSQ</a:t>
            </a:r>
            <a:endParaRPr lang="en-US" sz="2400" b="1" kern="0" dirty="0">
              <a:latin typeface="Verdana"/>
            </a:endParaRP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latin typeface="Verdana"/>
              </a:rPr>
              <a:t>Review of Specialty Committee comments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Sent by email prior to site visit</a:t>
            </a: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Review of Standards</a:t>
            </a:r>
            <a:endParaRPr lang="en-CA" sz="2400" b="1" kern="0" dirty="0">
              <a:solidFill>
                <a:srgbClr val="003152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2"/>
          <p:cNvSpPr>
            <a:spLocks noGrp="1"/>
          </p:cNvSpPr>
          <p:nvPr>
            <p:ph type="title"/>
          </p:nvPr>
        </p:nvSpPr>
        <p:spPr>
          <a:xfrm>
            <a:off x="2051720" y="404664"/>
            <a:ext cx="5328593" cy="936848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375C"/>
                </a:solidFill>
              </a:rPr>
              <a:t>Objectives of the Meeting</a:t>
            </a:r>
          </a:p>
        </p:txBody>
      </p:sp>
      <p:sp>
        <p:nvSpPr>
          <p:cNvPr id="1741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392588"/>
          </a:xfrm>
        </p:spPr>
        <p:txBody>
          <a:bodyPr/>
          <a:lstStyle/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2400" b="1" kern="0" dirty="0" smtClean="0">
              <a:solidFill>
                <a:srgbClr val="003152"/>
              </a:solidFill>
              <a:latin typeface="Verdana"/>
            </a:endParaRPr>
          </a:p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To </a:t>
            </a: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review </a:t>
            </a: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the:</a:t>
            </a:r>
            <a:endParaRPr lang="en-US" sz="2400" b="1" kern="0" dirty="0">
              <a:solidFill>
                <a:srgbClr val="003152"/>
              </a:solidFill>
              <a:latin typeface="Verdana"/>
            </a:endParaRP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>
                <a:latin typeface="Verdana"/>
              </a:rPr>
              <a:t>Accreditation </a:t>
            </a:r>
            <a:r>
              <a:rPr lang="en-US" sz="2000" kern="0" dirty="0" smtClean="0">
                <a:latin typeface="Verdana"/>
              </a:rPr>
              <a:t>Process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 smtClean="0">
                <a:latin typeface="Verdana"/>
              </a:rPr>
              <a:t>New Categories </a:t>
            </a:r>
            <a:r>
              <a:rPr lang="en-US" sz="2000" kern="0" dirty="0">
                <a:latin typeface="Verdana"/>
              </a:rPr>
              <a:t>of Accreditation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>
                <a:latin typeface="Verdana"/>
              </a:rPr>
              <a:t>Standards of Accreditation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 smtClean="0">
                <a:latin typeface="Verdana"/>
              </a:rPr>
              <a:t>Pilot Accreditation Process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 smtClean="0">
                <a:latin typeface="Verdana"/>
              </a:rPr>
              <a:t>Role </a:t>
            </a:r>
            <a:r>
              <a:rPr lang="en-US" sz="2000" b="1" kern="0" dirty="0">
                <a:latin typeface="Verdana"/>
              </a:rPr>
              <a:t>of the:</a:t>
            </a:r>
          </a:p>
          <a:p>
            <a:pPr marL="1260475" lvl="2" indent="-2857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dirty="0">
                <a:ea typeface="Verdana" pitchFamily="34" charset="0"/>
                <a:cs typeface="Verdana" pitchFamily="34" charset="0"/>
              </a:rPr>
              <a:t>Program director</a:t>
            </a:r>
          </a:p>
          <a:p>
            <a:pPr marL="1260475" lvl="2" indent="-2857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dirty="0">
                <a:ea typeface="Verdana" pitchFamily="34" charset="0"/>
                <a:cs typeface="Verdana" pitchFamily="34" charset="0"/>
              </a:rPr>
              <a:t>Department </a:t>
            </a:r>
            <a:r>
              <a:rPr lang="en-US" sz="1800" dirty="0" smtClean="0">
                <a:ea typeface="Verdana" pitchFamily="34" charset="0"/>
                <a:cs typeface="Verdana" pitchFamily="34" charset="0"/>
              </a:rPr>
              <a:t>chairs</a:t>
            </a:r>
            <a:endParaRPr lang="en-US" sz="1800" dirty="0">
              <a:ea typeface="Verdana" pitchFamily="34" charset="0"/>
              <a:cs typeface="Verdana" pitchFamily="34" charset="0"/>
            </a:endParaRPr>
          </a:p>
          <a:p>
            <a:pPr marL="1260475" lvl="2" indent="-2857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dirty="0">
                <a:ea typeface="Verdana" pitchFamily="34" charset="0"/>
                <a:cs typeface="Verdana" pitchFamily="34" charset="0"/>
              </a:rPr>
              <a:t>Residents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2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400601" cy="115287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375C"/>
                </a:solidFill>
              </a:rPr>
              <a:t>Meeting with </a:t>
            </a:r>
            <a:r>
              <a:rPr lang="en-US" sz="2800" b="1" dirty="0" smtClean="0"/>
              <a:t>Department Chair</a:t>
            </a:r>
            <a:endParaRPr lang="en-US" sz="2800" b="1" dirty="0" smtClean="0">
              <a:solidFill>
                <a:srgbClr val="00375C"/>
              </a:solidFill>
            </a:endParaRPr>
          </a:p>
        </p:txBody>
      </p:sp>
      <p:sp>
        <p:nvSpPr>
          <p:cNvPr id="49154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B8E14B-318F-4860-90C3-3616433442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  <p:sp>
        <p:nvSpPr>
          <p:cNvPr id="50181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392588"/>
          </a:xfrm>
        </p:spPr>
        <p:txBody>
          <a:bodyPr/>
          <a:lstStyle/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2400" b="1" kern="0" dirty="0" smtClean="0">
              <a:solidFill>
                <a:srgbClr val="003152"/>
              </a:solidFill>
              <a:latin typeface="Verdana"/>
            </a:endParaRP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Overview </a:t>
            </a: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of strengths &amp; weaknesses</a:t>
            </a:r>
            <a:endParaRPr lang="en-CA" sz="2400" b="1" kern="0" dirty="0">
              <a:solidFill>
                <a:srgbClr val="003152"/>
              </a:solidFill>
              <a:latin typeface="Verdana"/>
            </a:endParaRP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kern="0" dirty="0" smtClean="0">
                <a:solidFill>
                  <a:srgbClr val="003152"/>
                </a:solidFill>
                <a:latin typeface="Verdana"/>
              </a:rPr>
              <a:t>Time </a:t>
            </a:r>
            <a:r>
              <a:rPr lang="en-US" sz="2400" kern="0" dirty="0">
                <a:solidFill>
                  <a:srgbClr val="003152"/>
                </a:solidFill>
                <a:latin typeface="Verdana"/>
              </a:rPr>
              <a:t>&amp; </a:t>
            </a:r>
            <a:r>
              <a:rPr lang="en-US" sz="2400" kern="0" dirty="0" smtClean="0">
                <a:solidFill>
                  <a:srgbClr val="003152"/>
                </a:solidFill>
                <a:latin typeface="Verdana"/>
              </a:rPr>
              <a:t>support for program director</a:t>
            </a:r>
            <a:endParaRPr lang="en-US" sz="2400" b="1" kern="0" dirty="0" smtClean="0">
              <a:solidFill>
                <a:srgbClr val="003152"/>
              </a:solidFill>
              <a:latin typeface="Verdana"/>
            </a:endParaRP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Teacher assessments</a:t>
            </a:r>
            <a:endParaRPr lang="en-US" sz="2400" b="1" kern="0" dirty="0">
              <a:solidFill>
                <a:srgbClr val="003152"/>
              </a:solidFill>
              <a:latin typeface="Verdana"/>
            </a:endParaRP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Resources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To support </a:t>
            </a:r>
            <a:r>
              <a:rPr lang="en-US" sz="2000" b="0" kern="0" dirty="0" smtClean="0">
                <a:latin typeface="Verdana"/>
              </a:rPr>
              <a:t>residency </a:t>
            </a:r>
            <a:r>
              <a:rPr lang="en-US" sz="2000" b="0" kern="0" dirty="0">
                <a:latin typeface="Verdana"/>
              </a:rPr>
              <a:t>program</a:t>
            </a: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kern="0" dirty="0" smtClean="0">
                <a:solidFill>
                  <a:srgbClr val="003152"/>
                </a:solidFill>
                <a:latin typeface="Verdana"/>
              </a:rPr>
              <a:t>Research environment </a:t>
            </a:r>
            <a:endParaRPr lang="en-US" sz="2400" b="1" kern="0" dirty="0">
              <a:solidFill>
                <a:srgbClr val="003152"/>
              </a:solidFill>
              <a:latin typeface="Verdana"/>
            </a:endParaRP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Overall, </a:t>
            </a: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priority of residency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2"/>
          <p:cNvSpPr>
            <a:spLocks noGrp="1"/>
          </p:cNvSpPr>
          <p:nvPr>
            <p:ph type="title"/>
          </p:nvPr>
        </p:nvSpPr>
        <p:spPr>
          <a:xfrm>
            <a:off x="1907703" y="476672"/>
            <a:ext cx="5328593" cy="93583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375C"/>
                </a:solidFill>
              </a:rPr>
              <a:t>Meeting with </a:t>
            </a:r>
            <a:r>
              <a:rPr lang="en-US" sz="2800" b="1" u="sng" dirty="0" smtClean="0">
                <a:solidFill>
                  <a:srgbClr val="00375C"/>
                </a:solidFill>
              </a:rPr>
              <a:t>ALL</a:t>
            </a:r>
            <a:r>
              <a:rPr lang="en-US" sz="2800" b="1" dirty="0" smtClean="0">
                <a:solidFill>
                  <a:srgbClr val="00375C"/>
                </a:solidFill>
              </a:rPr>
              <a:t> Residents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700808"/>
            <a:ext cx="8229600" cy="4320580"/>
          </a:xfrm>
        </p:spPr>
        <p:txBody>
          <a:bodyPr/>
          <a:lstStyle/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2400" b="1" kern="0" dirty="0" smtClean="0">
              <a:solidFill>
                <a:srgbClr val="003152"/>
              </a:solidFill>
              <a:latin typeface="Verdana"/>
            </a:endParaRP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Group(s</a:t>
            </a: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) of 20 residents </a:t>
            </a:r>
            <a:r>
              <a:rPr lang="en-US" sz="1600" kern="0" dirty="0">
                <a:solidFill>
                  <a:srgbClr val="003152"/>
                </a:solidFill>
                <a:latin typeface="Verdana"/>
              </a:rPr>
              <a:t>(60 </a:t>
            </a:r>
            <a:r>
              <a:rPr lang="en-US" sz="1600" kern="0" dirty="0" smtClean="0">
                <a:solidFill>
                  <a:srgbClr val="003152"/>
                </a:solidFill>
                <a:latin typeface="Verdana"/>
              </a:rPr>
              <a:t>min/group)</a:t>
            </a:r>
            <a:endParaRPr lang="en-US" sz="2400" kern="0" dirty="0">
              <a:solidFill>
                <a:srgbClr val="003152"/>
              </a:solidFill>
              <a:latin typeface="Verdana"/>
            </a:endParaRP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Looking for balance of strengths &amp; weaknesses</a:t>
            </a: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Focus </a:t>
            </a: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is on </a:t>
            </a: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Standards</a:t>
            </a: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Evaluate </a:t>
            </a: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the learning environment</a:t>
            </a:r>
            <a:endParaRPr lang="en-CA" sz="2400" b="1" kern="0" dirty="0">
              <a:solidFill>
                <a:srgbClr val="003152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2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328593" cy="1080864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375C"/>
                </a:solidFill>
              </a:rPr>
              <a:t>Meeting with </a:t>
            </a:r>
            <a:r>
              <a:rPr lang="en-US" sz="2800" b="1" u="sng" dirty="0">
                <a:solidFill>
                  <a:srgbClr val="00375C"/>
                </a:solidFill>
              </a:rPr>
              <a:t>ALL</a:t>
            </a:r>
            <a:r>
              <a:rPr lang="en-US" sz="2800" b="1" dirty="0">
                <a:solidFill>
                  <a:srgbClr val="00375C"/>
                </a:solidFill>
              </a:rPr>
              <a:t> Residents</a:t>
            </a:r>
            <a:endParaRPr lang="en-US" sz="2800" dirty="0" smtClean="0"/>
          </a:p>
        </p:txBody>
      </p:sp>
      <p:sp>
        <p:nvSpPr>
          <p:cNvPr id="5120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6B27E-DE9C-4D08-8A45-DA3A7B65C3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392588"/>
          </a:xfrm>
        </p:spPr>
        <p:txBody>
          <a:bodyPr>
            <a:normAutofit lnSpcReduction="10000"/>
          </a:bodyPr>
          <a:lstStyle/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Topics to discuss with residents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Objectives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Educational experiences</a:t>
            </a:r>
            <a:endParaRPr lang="en-CA" sz="2000" b="0" kern="0" dirty="0">
              <a:latin typeface="Verdana"/>
            </a:endParaRP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Service /education balance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Increasing professional responsibility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Academic program / protected time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Supervision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 smtClean="0">
                <a:latin typeface="Verdana"/>
              </a:rPr>
              <a:t>Assessments of </a:t>
            </a:r>
            <a:r>
              <a:rPr lang="en-US" sz="2000" b="0" kern="0" dirty="0">
                <a:latin typeface="Verdana"/>
              </a:rPr>
              <a:t>resident performance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Evaluation of program / </a:t>
            </a:r>
            <a:r>
              <a:rPr lang="en-US" sz="2000" b="0" kern="0" dirty="0" smtClean="0">
                <a:latin typeface="Verdana"/>
              </a:rPr>
              <a:t>assessment of faculty</a:t>
            </a:r>
            <a:endParaRPr lang="en-US" sz="2000" b="0" kern="0" dirty="0">
              <a:latin typeface="Verdana"/>
            </a:endParaRP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Career counseling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Educational environment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472609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375C"/>
                </a:solidFill>
              </a:rPr>
              <a:t>Meeting with Faculty</a:t>
            </a:r>
          </a:p>
        </p:txBody>
      </p:sp>
      <p:sp>
        <p:nvSpPr>
          <p:cNvPr id="52226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BFB3FA-B963-45B0-8571-71FF13C29C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  <p:sp>
        <p:nvSpPr>
          <p:cNvPr id="5325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392588"/>
          </a:xfrm>
        </p:spPr>
        <p:txBody>
          <a:bodyPr/>
          <a:lstStyle/>
          <a:p>
            <a:pPr marL="230188" lvl="0" indent="-230188" eaLnBrk="1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2400" b="1" kern="0" dirty="0" smtClean="0">
              <a:solidFill>
                <a:srgbClr val="003152"/>
              </a:solidFill>
              <a:latin typeface="Verdana"/>
            </a:endParaRPr>
          </a:p>
          <a:p>
            <a:pPr marL="230188" lvl="0" indent="-230188" eaLnBrk="1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Involvement </a:t>
            </a: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with program</a:t>
            </a:r>
          </a:p>
          <a:p>
            <a:pPr marL="230188" lvl="0" indent="-230188" eaLnBrk="1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Goals &amp; objectives</a:t>
            </a:r>
          </a:p>
          <a:p>
            <a:pPr marL="230188" lvl="0" indent="-230188" eaLnBrk="1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Resources</a:t>
            </a:r>
          </a:p>
          <a:p>
            <a:pPr marL="230188" lvl="0" indent="-230188" eaLnBrk="1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Assessments</a:t>
            </a:r>
            <a:endParaRPr lang="en-US" sz="2400" b="1" kern="0" dirty="0">
              <a:solidFill>
                <a:srgbClr val="003152"/>
              </a:solidFill>
              <a:latin typeface="Verdana"/>
            </a:endParaRPr>
          </a:p>
          <a:p>
            <a:pPr marL="230188" lvl="0" indent="-230188" eaLnBrk="1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Is teaching valued?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2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400601" cy="108086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solidFill>
                  <a:srgbClr val="00375C"/>
                </a:solidFill>
              </a:rPr>
              <a:t>Meeting with Residency Program Committee</a:t>
            </a:r>
            <a:endParaRPr lang="en-US" sz="2800" b="1" dirty="0" smtClean="0">
              <a:solidFill>
                <a:srgbClr val="00375C"/>
              </a:solidFill>
            </a:endParaRPr>
          </a:p>
        </p:txBody>
      </p:sp>
      <p:sp>
        <p:nvSpPr>
          <p:cNvPr id="5120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6B27E-DE9C-4D08-8A45-DA3A7B65C3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392588"/>
          </a:xfrm>
        </p:spPr>
        <p:txBody>
          <a:bodyPr>
            <a:normAutofit/>
          </a:bodyPr>
          <a:lstStyle/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Program director attends first half of meeting</a:t>
            </a: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All members of RPC attend meeting, including resident representatives</a:t>
            </a:r>
            <a:endParaRPr lang="en-US" sz="2400" b="1" kern="0" dirty="0">
              <a:solidFill>
                <a:srgbClr val="003152"/>
              </a:solidFill>
              <a:latin typeface="Verdana"/>
            </a:endParaRP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Review of responsibilities of Committee</a:t>
            </a:r>
          </a:p>
          <a:p>
            <a:pPr marL="230188" lvl="0" indent="-230188" eaLnBrk="1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kern="0" dirty="0" smtClean="0">
                <a:solidFill>
                  <a:srgbClr val="003152"/>
                </a:solidFill>
                <a:latin typeface="Verdana"/>
              </a:rPr>
              <a:t>Functioning </a:t>
            </a:r>
            <a:r>
              <a:rPr lang="en-US" sz="2400" kern="0" dirty="0">
                <a:solidFill>
                  <a:srgbClr val="003152"/>
                </a:solidFill>
                <a:latin typeface="Verdana"/>
              </a:rPr>
              <a:t>appropriately</a:t>
            </a:r>
          </a:p>
          <a:p>
            <a:pPr marL="230188" lvl="0" indent="-230188" eaLnBrk="1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kern="0" dirty="0">
                <a:solidFill>
                  <a:srgbClr val="003152"/>
                </a:solidFill>
                <a:latin typeface="Verdana"/>
              </a:rPr>
              <a:t>Opportunity for surveyor to provide feedback on information obtained </a:t>
            </a:r>
            <a:r>
              <a:rPr lang="en-US" sz="2400" kern="0" dirty="0" smtClean="0">
                <a:solidFill>
                  <a:srgbClr val="003152"/>
                </a:solidFill>
                <a:latin typeface="Verdana"/>
              </a:rPr>
              <a:t>during previous meetings</a:t>
            </a:r>
            <a:endParaRPr lang="en-US" sz="2400" kern="0" dirty="0">
              <a:solidFill>
                <a:srgbClr val="003152"/>
              </a:solidFill>
              <a:latin typeface="Verdana"/>
            </a:endParaRP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1400" kern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003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2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472609" cy="990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375C"/>
                </a:solidFill>
              </a:rPr>
              <a:t>The Recommendation</a:t>
            </a:r>
          </a:p>
        </p:txBody>
      </p:sp>
      <p:sp>
        <p:nvSpPr>
          <p:cNvPr id="5120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6B27E-DE9C-4D08-8A45-DA3A7B65C3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392588"/>
          </a:xfrm>
        </p:spPr>
        <p:txBody>
          <a:bodyPr>
            <a:normAutofit/>
          </a:bodyPr>
          <a:lstStyle/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Survey </a:t>
            </a:r>
            <a:r>
              <a:rPr lang="en-US" sz="2400" kern="0" dirty="0" smtClean="0">
                <a:solidFill>
                  <a:srgbClr val="003152"/>
                </a:solidFill>
                <a:latin typeface="Verdana"/>
              </a:rPr>
              <a:t>team discussion</a:t>
            </a:r>
            <a:endParaRPr lang="en-US" sz="2400" b="1" kern="0" dirty="0">
              <a:solidFill>
                <a:srgbClr val="003152"/>
              </a:solidFill>
              <a:latin typeface="Verdana"/>
            </a:endParaRP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1" kern="0" dirty="0">
                <a:latin typeface="Verdana"/>
              </a:rPr>
              <a:t>Evening following review</a:t>
            </a:r>
          </a:p>
          <a:p>
            <a:pPr marL="230188" lvl="0" indent="-230188" eaLnBrk="1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latin typeface="Verdana"/>
              </a:rPr>
              <a:t>Feedback to program director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1" kern="0" dirty="0">
                <a:latin typeface="Verdana"/>
              </a:rPr>
              <a:t>Exit meeting </a:t>
            </a:r>
            <a:r>
              <a:rPr lang="en-US" sz="2000" b="1" kern="0" dirty="0" smtClean="0">
                <a:latin typeface="Verdana"/>
              </a:rPr>
              <a:t>with surveyor </a:t>
            </a:r>
          </a:p>
          <a:p>
            <a:pPr marL="962025" lvl="2" indent="19843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1800" kern="0" dirty="0" smtClean="0">
                <a:latin typeface="Verdana"/>
              </a:rPr>
              <a:t>Morning </a:t>
            </a:r>
            <a:r>
              <a:rPr lang="en-US" sz="1800" kern="0" dirty="0">
                <a:latin typeface="Verdana"/>
              </a:rPr>
              <a:t>after review</a:t>
            </a:r>
          </a:p>
          <a:p>
            <a:pPr marL="1809750" lvl="4" indent="-2857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400" kern="0" dirty="0">
                <a:latin typeface="Verdana"/>
              </a:rPr>
              <a:t>07:30 – 07:45 at </a:t>
            </a:r>
            <a:r>
              <a:rPr lang="en-US" sz="1400" kern="0" dirty="0" smtClean="0">
                <a:latin typeface="Verdana"/>
              </a:rPr>
              <a:t>the Fairmont The Queen Elizabeth</a:t>
            </a:r>
            <a:endParaRPr lang="en-US" sz="1400" kern="0" dirty="0">
              <a:latin typeface="Verdana"/>
            </a:endParaRP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1" kern="0" dirty="0">
                <a:latin typeface="Verdana"/>
              </a:rPr>
              <a:t>Survey team </a:t>
            </a:r>
            <a:r>
              <a:rPr lang="en-US" sz="2000" b="1" u="sng" kern="0" dirty="0">
                <a:latin typeface="Verdana"/>
              </a:rPr>
              <a:t>recommendation</a:t>
            </a:r>
          </a:p>
          <a:p>
            <a:pPr marL="1160463" lvl="3" indent="-1778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kern="0" dirty="0">
                <a:latin typeface="Verdana"/>
              </a:rPr>
              <a:t>Category of accreditation</a:t>
            </a:r>
          </a:p>
          <a:p>
            <a:pPr marL="1160463" lvl="3" indent="-1778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kern="0" dirty="0">
                <a:latin typeface="Verdana"/>
              </a:rPr>
              <a:t>Strengths &amp; weaknesses</a:t>
            </a:r>
            <a:endParaRPr lang="en-CA" kern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603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2"/>
          <p:cNvSpPr>
            <a:spLocks noGrp="1"/>
          </p:cNvSpPr>
          <p:nvPr>
            <p:ph type="title"/>
          </p:nvPr>
        </p:nvSpPr>
        <p:spPr>
          <a:xfrm>
            <a:off x="1871699" y="260648"/>
            <a:ext cx="5400601" cy="115287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375C"/>
                </a:solidFill>
              </a:rPr>
              <a:t>Categories of Accreditation</a:t>
            </a:r>
          </a:p>
        </p:txBody>
      </p:sp>
      <p:sp>
        <p:nvSpPr>
          <p:cNvPr id="5120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6B27E-DE9C-4D08-8A45-DA3A7B65C3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31924" y="1844824"/>
            <a:ext cx="8280152" cy="4464596"/>
          </a:xfrm>
        </p:spPr>
        <p:txBody>
          <a:bodyPr>
            <a:normAutofit/>
          </a:bodyPr>
          <a:lstStyle/>
          <a:p>
            <a:pPr marL="0" lvl="0" indent="0">
              <a:spcBef>
                <a:spcPct val="20000"/>
              </a:spcBef>
              <a:spcAft>
                <a:spcPct val="30000"/>
              </a:spcAft>
              <a:buClrTx/>
              <a:buSzTx/>
              <a:buNone/>
              <a:defRPr/>
            </a:pPr>
            <a:endParaRPr lang="en-US" sz="2400" kern="0" dirty="0" smtClean="0">
              <a:solidFill>
                <a:srgbClr val="003152"/>
              </a:solidFill>
              <a:latin typeface="Verdana"/>
              <a:ea typeface="Osaka"/>
            </a:endParaRPr>
          </a:p>
          <a:p>
            <a:pPr marL="0" lvl="0" indent="0">
              <a:spcBef>
                <a:spcPct val="20000"/>
              </a:spcBef>
              <a:spcAft>
                <a:spcPct val="30000"/>
              </a:spcAft>
              <a:buClrTx/>
              <a:buSzTx/>
              <a:buNone/>
              <a:defRPr/>
            </a:pPr>
            <a:endParaRPr lang="en-US" sz="2400" kern="0" dirty="0" smtClean="0">
              <a:solidFill>
                <a:srgbClr val="003152"/>
              </a:solidFill>
              <a:latin typeface="Verdana"/>
              <a:ea typeface="Osaka"/>
            </a:endParaRPr>
          </a:p>
          <a:p>
            <a:pPr marL="0" lvl="0" indent="0">
              <a:spcBef>
                <a:spcPct val="20000"/>
              </a:spcBef>
              <a:spcAft>
                <a:spcPct val="30000"/>
              </a:spcAft>
              <a:buClrTx/>
              <a:buSzTx/>
              <a:buNone/>
              <a:defRPr/>
            </a:pPr>
            <a:r>
              <a:rPr lang="en-US" sz="2400" kern="0" dirty="0" smtClean="0">
                <a:solidFill>
                  <a:srgbClr val="003152"/>
                </a:solidFill>
                <a:latin typeface="Verdana"/>
                <a:ea typeface="Osaka"/>
              </a:rPr>
              <a:t>New terminology </a:t>
            </a:r>
          </a:p>
          <a:p>
            <a:pPr>
              <a:spcBef>
                <a:spcPct val="20000"/>
              </a:spcBef>
              <a:spcAft>
                <a:spcPct val="30000"/>
              </a:spcAft>
              <a:buClrTx/>
              <a:buSzTx/>
              <a:defRPr/>
            </a:pPr>
            <a:r>
              <a:rPr lang="en-US" sz="2000" kern="0" dirty="0" smtClean="0">
                <a:solidFill>
                  <a:srgbClr val="003152"/>
                </a:solidFill>
                <a:latin typeface="Verdana"/>
                <a:ea typeface="Osaka"/>
              </a:rPr>
              <a:t>Revised and approved by the Royal College, CFPC and CMQ in June 2012.</a:t>
            </a:r>
            <a:endParaRPr lang="en-US" sz="2000" b="1" kern="0" dirty="0">
              <a:solidFill>
                <a:srgbClr val="003152"/>
              </a:solidFill>
              <a:latin typeface="Verdana"/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34367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2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472609" cy="1080864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375C"/>
                </a:solidFill>
              </a:rPr>
              <a:t>Categories of Accreditation</a:t>
            </a:r>
          </a:p>
        </p:txBody>
      </p:sp>
      <p:sp>
        <p:nvSpPr>
          <p:cNvPr id="5120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6B27E-DE9C-4D08-8A45-DA3A7B65C3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80152" cy="4392588"/>
          </a:xfrm>
        </p:spPr>
        <p:txBody>
          <a:bodyPr>
            <a:normAutofit lnSpcReduction="10000"/>
          </a:bodyPr>
          <a:lstStyle/>
          <a:p>
            <a:pPr marL="184149" indent="0">
              <a:spcBef>
                <a:spcPct val="20000"/>
              </a:spcBef>
              <a:buClrTx/>
              <a:buSzTx/>
              <a:buNone/>
              <a:defRPr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  <a:ea typeface="Osaka"/>
              </a:rPr>
              <a:t>Accredited program</a:t>
            </a:r>
            <a:endParaRPr lang="en-US" sz="2400" b="1" kern="0" dirty="0">
              <a:solidFill>
                <a:srgbClr val="003152"/>
              </a:solidFill>
              <a:latin typeface="Verdana"/>
              <a:ea typeface="Osaka"/>
            </a:endParaRPr>
          </a:p>
          <a:p>
            <a:pPr marL="922338" lvl="1" indent="-222250">
              <a:spcBef>
                <a:spcPct val="20000"/>
              </a:spcBef>
              <a:buClrTx/>
              <a:buSzTx/>
              <a:buFont typeface="Arial" charset="0"/>
              <a:buChar char="•"/>
              <a:defRPr/>
            </a:pPr>
            <a:r>
              <a:rPr lang="en-US" sz="2000" b="1" kern="0" dirty="0" smtClean="0">
                <a:latin typeface="Verdana"/>
                <a:ea typeface="Osaka"/>
              </a:rPr>
              <a:t>Follow-up:</a:t>
            </a:r>
          </a:p>
          <a:p>
            <a:pPr marL="1260475" lvl="2" indent="-285750">
              <a:spcBef>
                <a:spcPct val="20000"/>
              </a:spcBef>
              <a:buClrTx/>
              <a:buSzTx/>
              <a:buFont typeface="Verdana" pitchFamily="34" charset="0"/>
              <a:buChar char="–"/>
              <a:defRPr/>
            </a:pPr>
            <a:r>
              <a:rPr lang="en-US" sz="1800" kern="0" dirty="0">
                <a:latin typeface="Verdana"/>
                <a:ea typeface="Osaka"/>
              </a:rPr>
              <a:t>Next regular </a:t>
            </a:r>
            <a:r>
              <a:rPr lang="en-US" sz="1800" kern="0" dirty="0" smtClean="0">
                <a:latin typeface="Verdana"/>
                <a:ea typeface="Osaka"/>
              </a:rPr>
              <a:t>survey </a:t>
            </a:r>
            <a:endParaRPr lang="en-US" sz="1800" kern="0" dirty="0">
              <a:latin typeface="Verdana"/>
              <a:ea typeface="Osaka"/>
            </a:endParaRPr>
          </a:p>
          <a:p>
            <a:pPr marL="1293811" lvl="2" indent="-285750">
              <a:spcBef>
                <a:spcPct val="20000"/>
              </a:spcBef>
              <a:buClrTx/>
              <a:buSzTx/>
              <a:buFont typeface="Verdana" pitchFamily="34" charset="0"/>
              <a:buChar char="–"/>
              <a:defRPr/>
            </a:pPr>
            <a:r>
              <a:rPr lang="en-US" sz="1800" kern="0" dirty="0" smtClean="0">
                <a:latin typeface="Verdana"/>
                <a:ea typeface="Osaka"/>
              </a:rPr>
              <a:t>Progress </a:t>
            </a:r>
            <a:r>
              <a:rPr lang="en-US" sz="1800" kern="0" dirty="0">
                <a:latin typeface="Verdana"/>
                <a:ea typeface="Osaka"/>
              </a:rPr>
              <a:t>report within 12-18 months (Accreditation Committee)</a:t>
            </a:r>
          </a:p>
          <a:p>
            <a:pPr marL="1293811" lvl="2" indent="-285750">
              <a:spcBef>
                <a:spcPct val="20000"/>
              </a:spcBef>
              <a:buClrTx/>
              <a:buSzTx/>
              <a:buFont typeface="Verdana" pitchFamily="34" charset="0"/>
              <a:buChar char="–"/>
              <a:defRPr/>
            </a:pPr>
            <a:r>
              <a:rPr lang="en-US" sz="1800" kern="0" dirty="0">
                <a:latin typeface="Verdana"/>
                <a:ea typeface="Osaka"/>
              </a:rPr>
              <a:t>Internal review within 24 months</a:t>
            </a:r>
          </a:p>
          <a:p>
            <a:pPr marL="1293811" lvl="2" indent="-285750">
              <a:spcBef>
                <a:spcPct val="20000"/>
              </a:spcBef>
              <a:buClrTx/>
              <a:buSzTx/>
              <a:buFont typeface="Verdana" pitchFamily="34" charset="0"/>
              <a:buChar char="–"/>
              <a:defRPr/>
            </a:pPr>
            <a:r>
              <a:rPr lang="en-US" sz="1800" kern="0" dirty="0" smtClean="0">
                <a:latin typeface="Verdana"/>
                <a:ea typeface="Osaka"/>
              </a:rPr>
              <a:t>External </a:t>
            </a:r>
            <a:r>
              <a:rPr lang="en-US" sz="1800" kern="0" dirty="0">
                <a:latin typeface="Verdana"/>
                <a:ea typeface="Osaka"/>
              </a:rPr>
              <a:t>review within 24 months</a:t>
            </a:r>
          </a:p>
          <a:p>
            <a:pPr marL="414337" indent="-230188">
              <a:spcBef>
                <a:spcPct val="20000"/>
              </a:spcBef>
              <a:buClrTx/>
              <a:buSzTx/>
              <a:buFont typeface="Times" pitchFamily="-112" charset="0"/>
              <a:buChar char="•"/>
              <a:defRPr/>
            </a:pPr>
            <a:endParaRPr lang="en-US" sz="2700" b="1" kern="0" dirty="0" smtClean="0">
              <a:latin typeface="Verdana"/>
              <a:ea typeface="Osaka"/>
            </a:endParaRPr>
          </a:p>
          <a:p>
            <a:pPr marL="184149" indent="0">
              <a:spcBef>
                <a:spcPct val="20000"/>
              </a:spcBef>
              <a:buClrTx/>
              <a:buSzTx/>
              <a:buNone/>
              <a:defRPr/>
            </a:pPr>
            <a:r>
              <a:rPr lang="en-US" sz="2400" kern="0" dirty="0" smtClean="0">
                <a:solidFill>
                  <a:srgbClr val="003152"/>
                </a:solidFill>
                <a:latin typeface="Verdana"/>
                <a:ea typeface="Osaka"/>
              </a:rPr>
              <a:t>Accredited </a:t>
            </a:r>
            <a:r>
              <a:rPr lang="en-US" sz="2400" kern="0" dirty="0">
                <a:solidFill>
                  <a:srgbClr val="003152"/>
                </a:solidFill>
                <a:latin typeface="Verdana"/>
                <a:ea typeface="Osaka"/>
              </a:rPr>
              <a:t>program on notice of intent to withdraw accreditation</a:t>
            </a:r>
          </a:p>
          <a:p>
            <a:pPr marL="922338" lvl="1" indent="-222250">
              <a:spcBef>
                <a:spcPct val="20000"/>
              </a:spcBef>
              <a:buClrTx/>
              <a:buSzTx/>
              <a:buFont typeface="Arial" charset="0"/>
              <a:buChar char="•"/>
              <a:defRPr/>
            </a:pPr>
            <a:r>
              <a:rPr lang="en-US" sz="2000" b="1" kern="0" dirty="0" smtClean="0">
                <a:latin typeface="Verdana"/>
                <a:ea typeface="Osaka"/>
              </a:rPr>
              <a:t>Follow-up:</a:t>
            </a:r>
          </a:p>
          <a:p>
            <a:pPr marL="1260475" lvl="2" indent="-285750">
              <a:spcBef>
                <a:spcPct val="20000"/>
              </a:spcBef>
              <a:buClrTx/>
              <a:buSzTx/>
              <a:buFont typeface="Verdana" pitchFamily="34" charset="0"/>
              <a:buChar char="–"/>
              <a:defRPr/>
            </a:pPr>
            <a:r>
              <a:rPr lang="en-US" sz="1800" kern="0" dirty="0">
                <a:latin typeface="Verdana"/>
                <a:ea typeface="Osaka"/>
              </a:rPr>
              <a:t>External review conducted within 24 months</a:t>
            </a:r>
          </a:p>
        </p:txBody>
      </p:sp>
    </p:spTree>
    <p:extLst>
      <p:ext uri="{BB962C8B-B14F-4D97-AF65-F5344CB8AC3E}">
        <p14:creationId xmlns:p14="http://schemas.microsoft.com/office/powerpoint/2010/main" val="26980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2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048672" cy="1080864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375C"/>
                </a:solidFill>
              </a:rPr>
              <a:t>Categories of Accreditation</a:t>
            </a:r>
            <a:br>
              <a:rPr lang="en-US" sz="2800" b="1" dirty="0" smtClean="0">
                <a:solidFill>
                  <a:srgbClr val="00375C"/>
                </a:solidFill>
              </a:rPr>
            </a:br>
            <a:r>
              <a:rPr lang="en-US" sz="2800" b="1" dirty="0" smtClean="0"/>
              <a:t>Definitions</a:t>
            </a:r>
            <a:endParaRPr lang="en-US" sz="2800" b="1" dirty="0" smtClean="0">
              <a:solidFill>
                <a:srgbClr val="00375C"/>
              </a:solidFill>
            </a:endParaRPr>
          </a:p>
        </p:txBody>
      </p:sp>
      <p:sp>
        <p:nvSpPr>
          <p:cNvPr id="5120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6B27E-DE9C-4D08-8A45-DA3A7B65C3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392588"/>
          </a:xfrm>
        </p:spPr>
        <p:txBody>
          <a:bodyPr>
            <a:normAutofit/>
          </a:bodyPr>
          <a:lstStyle/>
          <a:p>
            <a:pPr marL="414337" indent="-230188">
              <a:spcBef>
                <a:spcPct val="20000"/>
              </a:spcBef>
              <a:buClrTx/>
              <a:buSzTx/>
              <a:buFont typeface="Times" pitchFamily="-112" charset="0"/>
              <a:buChar char="•"/>
              <a:defRPr/>
            </a:pPr>
            <a:endParaRPr lang="en-US" sz="2400" b="1" kern="0" dirty="0" smtClean="0">
              <a:solidFill>
                <a:srgbClr val="003152"/>
              </a:solidFill>
              <a:latin typeface="Verdana"/>
              <a:ea typeface="Osaka"/>
            </a:endParaRPr>
          </a:p>
          <a:p>
            <a:pPr marL="414337" indent="-230188">
              <a:spcBef>
                <a:spcPct val="20000"/>
              </a:spcBef>
              <a:buClrTx/>
              <a:buSzTx/>
              <a:buFont typeface="Times" pitchFamily="-112" charset="0"/>
              <a:buChar char="•"/>
              <a:defRPr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  <a:ea typeface="Osaka"/>
              </a:rPr>
              <a:t>Accredited program with follow-up at next regular survey</a:t>
            </a:r>
            <a:endParaRPr lang="en-US" sz="2400" b="1" kern="0" dirty="0">
              <a:solidFill>
                <a:srgbClr val="003152"/>
              </a:solidFill>
              <a:latin typeface="Verdana"/>
              <a:ea typeface="Osaka"/>
            </a:endParaRPr>
          </a:p>
          <a:p>
            <a:pPr marL="1042988" lvl="1" indent="-342900">
              <a:spcBef>
                <a:spcPct val="20000"/>
              </a:spcBef>
              <a:buClrTx/>
              <a:buSzTx/>
              <a:buFont typeface="Verdana" pitchFamily="34" charset="0"/>
              <a:buChar char="–"/>
              <a:defRPr/>
            </a:pPr>
            <a:r>
              <a:rPr lang="en-US" sz="2000" b="0" kern="0" dirty="0" smtClean="0">
                <a:latin typeface="Verdana"/>
                <a:ea typeface="Osaka"/>
              </a:rPr>
              <a:t>Program demonstrates acceptable compliance with standards.</a:t>
            </a:r>
          </a:p>
          <a:p>
            <a:pPr marL="647700" indent="-222250">
              <a:spcBef>
                <a:spcPct val="20000"/>
              </a:spcBef>
              <a:buClrTx/>
              <a:buSzTx/>
              <a:buFont typeface="Arial" charset="0"/>
              <a:buChar char="•"/>
              <a:defRPr/>
            </a:pPr>
            <a:endParaRPr lang="en-US" sz="2100" b="1" kern="0" dirty="0" smtClean="0">
              <a:solidFill>
                <a:srgbClr val="998D5F"/>
              </a:solidFill>
              <a:latin typeface="Verdana"/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405333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6B27E-DE9C-4D08-8A45-DA3A7B65C3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392588"/>
          </a:xfrm>
        </p:spPr>
        <p:txBody>
          <a:bodyPr>
            <a:normAutofit/>
          </a:bodyPr>
          <a:lstStyle/>
          <a:p>
            <a:pPr marL="414337" indent="-230188">
              <a:spcBef>
                <a:spcPct val="20000"/>
              </a:spcBef>
              <a:buClrTx/>
              <a:buSzTx/>
              <a:buFont typeface="Times" pitchFamily="-112" charset="0"/>
              <a:buChar char="•"/>
              <a:defRPr/>
            </a:pPr>
            <a:endParaRPr lang="en-US" sz="2400" b="1" kern="0" dirty="0" smtClean="0">
              <a:solidFill>
                <a:srgbClr val="003152"/>
              </a:solidFill>
              <a:latin typeface="Verdana"/>
              <a:ea typeface="Osaka"/>
            </a:endParaRPr>
          </a:p>
          <a:p>
            <a:pPr marL="414337" indent="-230188">
              <a:spcBef>
                <a:spcPct val="20000"/>
              </a:spcBef>
              <a:buClrTx/>
              <a:buSzTx/>
              <a:buFont typeface="Times" pitchFamily="-112" charset="0"/>
              <a:buChar char="•"/>
              <a:defRPr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  <a:ea typeface="Osaka"/>
              </a:rPr>
              <a:t>Accredited </a:t>
            </a:r>
            <a:r>
              <a:rPr lang="en-US" sz="2400" kern="0" dirty="0" smtClean="0">
                <a:solidFill>
                  <a:srgbClr val="003152"/>
                </a:solidFill>
                <a:latin typeface="Verdana"/>
                <a:ea typeface="Osaka"/>
              </a:rPr>
              <a:t>p</a:t>
            </a:r>
            <a:r>
              <a:rPr lang="en-US" sz="2400" b="1" kern="0" dirty="0" smtClean="0">
                <a:solidFill>
                  <a:srgbClr val="003152"/>
                </a:solidFill>
                <a:latin typeface="Verdana"/>
                <a:ea typeface="Osaka"/>
              </a:rPr>
              <a:t>rogram with follow-up by</a:t>
            </a:r>
            <a:r>
              <a:rPr lang="en-US" sz="2000" b="1" kern="0" dirty="0" smtClean="0">
                <a:solidFill>
                  <a:srgbClr val="003152"/>
                </a:solidFill>
                <a:latin typeface="Verdana"/>
                <a:ea typeface="Osaka"/>
              </a:rPr>
              <a:t> </a:t>
            </a:r>
            <a:r>
              <a:rPr lang="en-US" sz="2400" b="1" kern="0" dirty="0" smtClean="0">
                <a:solidFill>
                  <a:srgbClr val="003152"/>
                </a:solidFill>
                <a:latin typeface="Verdana"/>
                <a:ea typeface="Osaka"/>
              </a:rPr>
              <a:t>College-mandated internal review</a:t>
            </a:r>
          </a:p>
          <a:p>
            <a:pPr marL="1042988" lvl="1" indent="-342900">
              <a:spcBef>
                <a:spcPct val="20000"/>
              </a:spcBef>
              <a:buClrTx/>
              <a:buSzTx/>
              <a:buFont typeface="Verdana" pitchFamily="34" charset="0"/>
              <a:buChar char="–"/>
              <a:defRPr/>
            </a:pPr>
            <a:r>
              <a:rPr lang="en-US" sz="2000" b="0" kern="0" dirty="0" smtClean="0">
                <a:latin typeface="Verdana"/>
                <a:ea typeface="Osaka"/>
              </a:rPr>
              <a:t>Major </a:t>
            </a:r>
            <a:r>
              <a:rPr lang="en-US" sz="2000" b="0" kern="0" dirty="0">
                <a:latin typeface="Verdana"/>
                <a:ea typeface="Osaka"/>
              </a:rPr>
              <a:t>issues </a:t>
            </a:r>
            <a:r>
              <a:rPr lang="en-US" sz="2000" b="0" kern="0" dirty="0" smtClean="0">
                <a:latin typeface="Verdana"/>
                <a:ea typeface="Osaka"/>
              </a:rPr>
              <a:t>identified </a:t>
            </a:r>
            <a:r>
              <a:rPr lang="en-US" sz="2000" b="0" kern="0" dirty="0">
                <a:latin typeface="Verdana"/>
                <a:ea typeface="Osaka"/>
              </a:rPr>
              <a:t>in more than one </a:t>
            </a:r>
            <a:r>
              <a:rPr lang="en-US" sz="2000" b="0" kern="0" dirty="0" smtClean="0">
                <a:latin typeface="Verdana"/>
                <a:ea typeface="Osaka"/>
              </a:rPr>
              <a:t>Standard</a:t>
            </a:r>
            <a:endParaRPr lang="en-US" sz="2000" b="0" kern="0" dirty="0">
              <a:latin typeface="Verdana"/>
              <a:ea typeface="Osaka"/>
            </a:endParaRPr>
          </a:p>
          <a:p>
            <a:pPr marL="1042988" lvl="1" indent="-342900">
              <a:spcBef>
                <a:spcPct val="20000"/>
              </a:spcBef>
              <a:buClrTx/>
              <a:buSzTx/>
              <a:buFont typeface="Verdana" pitchFamily="34" charset="0"/>
              <a:buChar char="–"/>
              <a:defRPr/>
            </a:pPr>
            <a:r>
              <a:rPr lang="en-US" sz="2000" b="0" kern="0" dirty="0" smtClean="0">
                <a:latin typeface="Verdana"/>
                <a:ea typeface="Osaka"/>
              </a:rPr>
              <a:t>Internal </a:t>
            </a:r>
            <a:r>
              <a:rPr lang="en-US" sz="2000" b="0" kern="0" dirty="0">
                <a:latin typeface="Verdana"/>
                <a:ea typeface="Osaka"/>
              </a:rPr>
              <a:t>review of </a:t>
            </a:r>
            <a:r>
              <a:rPr lang="en-US" sz="2000" b="0" kern="0" dirty="0" smtClean="0">
                <a:latin typeface="Verdana"/>
                <a:ea typeface="Osaka"/>
              </a:rPr>
              <a:t>program required and conducted </a:t>
            </a:r>
            <a:r>
              <a:rPr lang="en-US" sz="2000" b="0" kern="0" dirty="0">
                <a:latin typeface="Verdana"/>
                <a:ea typeface="Osaka"/>
              </a:rPr>
              <a:t>by </a:t>
            </a:r>
            <a:r>
              <a:rPr lang="en-US" sz="2000" b="0" kern="0" dirty="0" smtClean="0">
                <a:latin typeface="Verdana"/>
                <a:ea typeface="Osaka"/>
              </a:rPr>
              <a:t>University</a:t>
            </a:r>
            <a:endParaRPr lang="en-US" sz="2000" b="0" kern="0" dirty="0">
              <a:latin typeface="Verdana"/>
              <a:ea typeface="Osaka"/>
            </a:endParaRPr>
          </a:p>
          <a:p>
            <a:pPr marL="1042988" lvl="1" indent="-342900">
              <a:spcBef>
                <a:spcPct val="20000"/>
              </a:spcBef>
              <a:buClrTx/>
              <a:buSzTx/>
              <a:buFont typeface="Verdana" pitchFamily="34" charset="0"/>
              <a:buChar char="–"/>
              <a:defRPr/>
            </a:pPr>
            <a:r>
              <a:rPr lang="en-US" sz="2000" b="0" kern="0" dirty="0" smtClean="0">
                <a:latin typeface="Verdana"/>
                <a:ea typeface="Osaka"/>
              </a:rPr>
              <a:t>Internal review due </a:t>
            </a:r>
            <a:r>
              <a:rPr lang="en-US" sz="2000" b="0" kern="0" dirty="0">
                <a:latin typeface="Verdana"/>
                <a:ea typeface="Osaka"/>
              </a:rPr>
              <a:t>within 24 </a:t>
            </a:r>
            <a:r>
              <a:rPr lang="en-US" sz="2000" b="0" kern="0" dirty="0" smtClean="0">
                <a:latin typeface="Verdana"/>
                <a:ea typeface="Osaka"/>
              </a:rPr>
              <a:t>months</a:t>
            </a:r>
            <a:endParaRPr lang="en-US" sz="2000" b="0" kern="0" dirty="0">
              <a:latin typeface="Verdana"/>
              <a:ea typeface="Osaka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048672" cy="1080864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375C"/>
                </a:solidFill>
              </a:rPr>
              <a:t>Categories of Accreditation</a:t>
            </a:r>
            <a:br>
              <a:rPr lang="en-US" sz="2800" b="1" dirty="0" smtClean="0">
                <a:solidFill>
                  <a:srgbClr val="00375C"/>
                </a:solidFill>
              </a:rPr>
            </a:br>
            <a:r>
              <a:rPr lang="en-US" sz="2800" b="1" dirty="0" smtClean="0"/>
              <a:t>Definitions</a:t>
            </a:r>
            <a:endParaRPr lang="en-US" sz="2800" b="1" dirty="0" smtClean="0">
              <a:solidFill>
                <a:srgbClr val="003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328593" cy="990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375C"/>
                </a:solidFill>
              </a:rPr>
              <a:t>Conjoint Visit</a:t>
            </a:r>
          </a:p>
        </p:txBody>
      </p:sp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BE2C3-AB4C-4855-83EC-D18E1196A1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  <p:sp>
        <p:nvSpPr>
          <p:cNvPr id="18437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700808"/>
            <a:ext cx="8229600" cy="4320580"/>
          </a:xfrm>
        </p:spPr>
        <p:txBody>
          <a:bodyPr/>
          <a:lstStyle/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2400" b="1" kern="0" dirty="0" smtClean="0">
              <a:solidFill>
                <a:srgbClr val="003152"/>
              </a:solidFill>
              <a:latin typeface="Verdana"/>
            </a:endParaRP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Planning</a:t>
            </a: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Organization</a:t>
            </a: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Conduct</a:t>
            </a: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Share the cost</a:t>
            </a: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One decision taken at the Royal College Accreditation Committee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6B27E-DE9C-4D08-8A45-DA3A7B65C3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424167" cy="4392588"/>
          </a:xfrm>
        </p:spPr>
        <p:txBody>
          <a:bodyPr>
            <a:normAutofit lnSpcReduction="10000"/>
          </a:bodyPr>
          <a:lstStyle/>
          <a:p>
            <a:pPr marL="414337" indent="-230188">
              <a:spcBef>
                <a:spcPct val="20000"/>
              </a:spcBef>
              <a:buClrTx/>
              <a:buSzTx/>
              <a:buFont typeface="Times" pitchFamily="-112" charset="0"/>
              <a:buChar char="•"/>
              <a:defRPr/>
            </a:pPr>
            <a:r>
              <a:rPr lang="en-US" sz="2400" b="1" kern="0" dirty="0">
                <a:solidFill>
                  <a:srgbClr val="003152"/>
                </a:solidFill>
                <a:latin typeface="Verdana"/>
                <a:ea typeface="Osaka"/>
              </a:rPr>
              <a:t>Accredited </a:t>
            </a:r>
            <a:r>
              <a:rPr lang="en-US" sz="2400" b="1" kern="0" dirty="0" smtClean="0">
                <a:solidFill>
                  <a:srgbClr val="003152"/>
                </a:solidFill>
                <a:latin typeface="Verdana"/>
                <a:ea typeface="Osaka"/>
              </a:rPr>
              <a:t>program with follow-up by external review</a:t>
            </a:r>
            <a:endParaRPr lang="en-US" sz="2400" b="1" kern="0" dirty="0">
              <a:solidFill>
                <a:srgbClr val="003152"/>
              </a:solidFill>
              <a:latin typeface="Verdana"/>
              <a:ea typeface="Osaka"/>
            </a:endParaRPr>
          </a:p>
          <a:p>
            <a:pPr marL="1042988" lvl="1" indent="-342900">
              <a:spcBef>
                <a:spcPct val="20000"/>
              </a:spcBef>
              <a:buClrTx/>
              <a:buSzTx/>
              <a:buFont typeface="Verdana" pitchFamily="34" charset="0"/>
              <a:buChar char="–"/>
              <a:defRPr/>
            </a:pPr>
            <a:r>
              <a:rPr lang="en-US" sz="2000" b="1" kern="0" dirty="0">
                <a:latin typeface="Verdana"/>
                <a:ea typeface="Osaka"/>
              </a:rPr>
              <a:t>Major issues </a:t>
            </a:r>
            <a:r>
              <a:rPr lang="en-US" sz="2000" b="1" kern="0" dirty="0" smtClean="0">
                <a:latin typeface="Verdana"/>
                <a:ea typeface="Osaka"/>
              </a:rPr>
              <a:t>identified </a:t>
            </a:r>
            <a:r>
              <a:rPr lang="en-US" sz="2000" b="1" kern="0" dirty="0">
                <a:latin typeface="Verdana"/>
                <a:ea typeface="Osaka"/>
              </a:rPr>
              <a:t>in more than one </a:t>
            </a:r>
            <a:r>
              <a:rPr lang="en-US" sz="2000" b="1" kern="0" dirty="0" smtClean="0">
                <a:latin typeface="Verdana"/>
                <a:ea typeface="Osaka"/>
              </a:rPr>
              <a:t>Standard AND concerns -</a:t>
            </a:r>
            <a:endParaRPr lang="en-US" sz="2000" b="1" kern="0" dirty="0">
              <a:latin typeface="Verdana"/>
              <a:ea typeface="Osaka"/>
            </a:endParaRPr>
          </a:p>
          <a:p>
            <a:pPr marL="1528763" lvl="2" indent="-368300">
              <a:spcBef>
                <a:spcPct val="20000"/>
              </a:spcBef>
              <a:buClrTx/>
              <a:buSzTx/>
              <a:buFont typeface="Arial" charset="0"/>
              <a:buChar char="•"/>
              <a:defRPr/>
            </a:pPr>
            <a:r>
              <a:rPr lang="en-US" sz="1800" kern="0" dirty="0" smtClean="0">
                <a:latin typeface="Verdana"/>
                <a:ea typeface="Osaka"/>
              </a:rPr>
              <a:t>are specialty-specific </a:t>
            </a:r>
            <a:r>
              <a:rPr lang="en-US" sz="1800" kern="0" dirty="0">
                <a:latin typeface="Verdana"/>
                <a:ea typeface="Osaka"/>
              </a:rPr>
              <a:t>and best evaluated by a reviewer from </a:t>
            </a:r>
            <a:r>
              <a:rPr lang="en-US" sz="1800" kern="0" dirty="0" smtClean="0">
                <a:latin typeface="Verdana"/>
                <a:ea typeface="Osaka"/>
              </a:rPr>
              <a:t>the discipline, OR</a:t>
            </a:r>
          </a:p>
          <a:p>
            <a:pPr marL="1528763" lvl="2" indent="-368300">
              <a:spcBef>
                <a:spcPct val="20000"/>
              </a:spcBef>
              <a:buClrTx/>
              <a:buSzTx/>
              <a:buFont typeface="Arial" charset="0"/>
              <a:buChar char="•"/>
              <a:defRPr/>
            </a:pPr>
            <a:r>
              <a:rPr lang="en-US" sz="1800" kern="0" dirty="0" smtClean="0">
                <a:latin typeface="Verdana"/>
                <a:ea typeface="Osaka"/>
              </a:rPr>
              <a:t>have been persistent, OR</a:t>
            </a:r>
            <a:endParaRPr lang="en-US" sz="1800" kern="0" dirty="0">
              <a:latin typeface="Verdana"/>
              <a:ea typeface="Osaka"/>
            </a:endParaRPr>
          </a:p>
          <a:p>
            <a:pPr marL="1528763" lvl="2" indent="-368300">
              <a:spcBef>
                <a:spcPct val="20000"/>
              </a:spcBef>
              <a:buClrTx/>
              <a:buSzTx/>
              <a:buFont typeface="Arial" charset="0"/>
              <a:buChar char="•"/>
              <a:defRPr/>
            </a:pPr>
            <a:r>
              <a:rPr lang="en-US" sz="1800" kern="0" dirty="0" smtClean="0">
                <a:latin typeface="Verdana"/>
                <a:ea typeface="Osaka"/>
              </a:rPr>
              <a:t>are strongly </a:t>
            </a:r>
            <a:r>
              <a:rPr lang="en-US" sz="1800" kern="0" dirty="0">
                <a:latin typeface="Verdana"/>
                <a:ea typeface="Osaka"/>
              </a:rPr>
              <a:t>influenced by non-educational issues and can best be evaluated by a reviewer from outside the University</a:t>
            </a:r>
          </a:p>
          <a:p>
            <a:pPr marL="1042988" lvl="1" indent="-342900">
              <a:spcBef>
                <a:spcPct val="20000"/>
              </a:spcBef>
              <a:buClrTx/>
              <a:buSzTx/>
              <a:buFont typeface="Verdana" pitchFamily="34" charset="0"/>
              <a:buChar char="–"/>
              <a:defRPr/>
            </a:pPr>
            <a:r>
              <a:rPr lang="en-US" sz="2000" b="1" kern="0" dirty="0" smtClean="0">
                <a:latin typeface="Verdana"/>
                <a:ea typeface="Osaka"/>
              </a:rPr>
              <a:t>External review conducted </a:t>
            </a:r>
            <a:r>
              <a:rPr lang="en-US" sz="2000" b="1" kern="0" dirty="0">
                <a:latin typeface="Verdana"/>
                <a:ea typeface="Osaka"/>
              </a:rPr>
              <a:t>within 24 </a:t>
            </a:r>
            <a:r>
              <a:rPr lang="en-US" sz="2000" b="1" kern="0" dirty="0" smtClean="0">
                <a:latin typeface="Verdana"/>
                <a:ea typeface="Osaka"/>
              </a:rPr>
              <a:t>months</a:t>
            </a:r>
          </a:p>
          <a:p>
            <a:pPr marL="1042988" lvl="1" indent="-342900">
              <a:spcBef>
                <a:spcPct val="20000"/>
              </a:spcBef>
              <a:buClrTx/>
              <a:buSzTx/>
              <a:buFont typeface="Verdana" pitchFamily="34" charset="0"/>
              <a:buChar char="–"/>
              <a:defRPr/>
            </a:pPr>
            <a:r>
              <a:rPr lang="en-US" sz="2000" kern="0" dirty="0">
                <a:latin typeface="Verdana"/>
                <a:ea typeface="Osaka"/>
              </a:rPr>
              <a:t>College appoints a </a:t>
            </a:r>
            <a:r>
              <a:rPr lang="en-US" sz="2000" kern="0" dirty="0" smtClean="0">
                <a:latin typeface="Verdana"/>
                <a:ea typeface="Osaka"/>
              </a:rPr>
              <a:t>2-3 </a:t>
            </a:r>
            <a:r>
              <a:rPr lang="en-US" sz="2000" kern="0" dirty="0">
                <a:latin typeface="Verdana"/>
                <a:ea typeface="Osaka"/>
              </a:rPr>
              <a:t>member review team </a:t>
            </a:r>
          </a:p>
          <a:p>
            <a:pPr marL="1042988" lvl="1" indent="-342900">
              <a:spcBef>
                <a:spcPct val="20000"/>
              </a:spcBef>
              <a:buClrTx/>
              <a:buSzTx/>
              <a:buFont typeface="Verdana" pitchFamily="34" charset="0"/>
              <a:buChar char="–"/>
              <a:defRPr/>
            </a:pPr>
            <a:r>
              <a:rPr lang="en-US" sz="2000" kern="0" dirty="0">
                <a:latin typeface="Verdana"/>
                <a:ea typeface="Osaka"/>
              </a:rPr>
              <a:t>Same format as regular </a:t>
            </a:r>
            <a:r>
              <a:rPr lang="en-US" sz="2000" kern="0" dirty="0" smtClean="0">
                <a:latin typeface="Verdana"/>
                <a:ea typeface="Osaka"/>
              </a:rPr>
              <a:t>survey</a:t>
            </a:r>
            <a:endParaRPr lang="en-US" sz="2000" kern="0" dirty="0">
              <a:latin typeface="Verdana"/>
              <a:ea typeface="Osaka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048672" cy="1080864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375C"/>
                </a:solidFill>
              </a:rPr>
              <a:t>Categories of Accreditation</a:t>
            </a:r>
            <a:br>
              <a:rPr lang="en-US" sz="2800" b="1" dirty="0" smtClean="0">
                <a:solidFill>
                  <a:srgbClr val="00375C"/>
                </a:solidFill>
              </a:rPr>
            </a:br>
            <a:r>
              <a:rPr lang="en-US" sz="2800" b="1" dirty="0" smtClean="0"/>
              <a:t>Definitions</a:t>
            </a:r>
            <a:endParaRPr lang="en-US" sz="2800" b="1" dirty="0" smtClean="0">
              <a:solidFill>
                <a:srgbClr val="003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6B27E-DE9C-4D08-8A45-DA3A7B65C3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700808"/>
            <a:ext cx="8229600" cy="4320580"/>
          </a:xfrm>
        </p:spPr>
        <p:txBody>
          <a:bodyPr>
            <a:normAutofit/>
          </a:bodyPr>
          <a:lstStyle/>
          <a:p>
            <a:pPr marL="414337" indent="-230188">
              <a:spcBef>
                <a:spcPct val="20000"/>
              </a:spcBef>
              <a:buClrTx/>
              <a:buSzTx/>
              <a:buFont typeface="Times" pitchFamily="-112" charset="0"/>
              <a:buChar char="•"/>
              <a:defRPr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  <a:ea typeface="Osaka"/>
              </a:rPr>
              <a:t>Accredited program </a:t>
            </a:r>
            <a:r>
              <a:rPr lang="en-US" sz="2000" b="1" kern="0" dirty="0" smtClean="0">
                <a:solidFill>
                  <a:srgbClr val="003152"/>
                </a:solidFill>
                <a:latin typeface="Verdana"/>
              </a:rPr>
              <a:t>on</a:t>
            </a:r>
            <a:r>
              <a:rPr lang="en-US" sz="2000" b="1" kern="0" dirty="0" smtClean="0">
                <a:solidFill>
                  <a:srgbClr val="003152"/>
                </a:solidFill>
                <a:latin typeface="Verdana"/>
                <a:ea typeface="Osaka"/>
              </a:rPr>
              <a:t> </a:t>
            </a:r>
            <a:r>
              <a:rPr lang="en-US" sz="2400" b="1" kern="0" dirty="0" smtClean="0">
                <a:solidFill>
                  <a:srgbClr val="003152"/>
                </a:solidFill>
                <a:latin typeface="Verdana"/>
                <a:ea typeface="Osaka"/>
              </a:rPr>
              <a:t>notice of intent to withdraw </a:t>
            </a:r>
            <a:r>
              <a:rPr lang="en-US" sz="2400" kern="0" dirty="0" smtClean="0">
                <a:solidFill>
                  <a:srgbClr val="003152"/>
                </a:solidFill>
                <a:latin typeface="Verdana"/>
                <a:ea typeface="Osaka"/>
              </a:rPr>
              <a:t>a</a:t>
            </a:r>
            <a:r>
              <a:rPr lang="en-US" sz="2400" b="1" kern="0" dirty="0" smtClean="0">
                <a:solidFill>
                  <a:srgbClr val="003152"/>
                </a:solidFill>
                <a:latin typeface="Verdana"/>
                <a:ea typeface="Osaka"/>
              </a:rPr>
              <a:t>ccreditation</a:t>
            </a:r>
          </a:p>
          <a:p>
            <a:pPr marL="1042988" lvl="1" indent="-342900">
              <a:spcBef>
                <a:spcPct val="20000"/>
              </a:spcBef>
              <a:buClrTx/>
              <a:buSzTx/>
              <a:buFont typeface="Verdana" pitchFamily="34" charset="0"/>
              <a:buChar char="–"/>
              <a:defRPr/>
            </a:pPr>
            <a:r>
              <a:rPr lang="en-US" sz="2000" b="0" kern="0" dirty="0" smtClean="0">
                <a:latin typeface="Verdana"/>
                <a:ea typeface="Osaka"/>
              </a:rPr>
              <a:t>Major </a:t>
            </a:r>
            <a:r>
              <a:rPr lang="en-US" sz="2000" b="0" kern="0" dirty="0">
                <a:latin typeface="Verdana"/>
                <a:ea typeface="Osaka"/>
              </a:rPr>
              <a:t>and/or continuing non-compliance with one or more </a:t>
            </a:r>
            <a:r>
              <a:rPr lang="en-US" sz="2000" b="0" kern="0" dirty="0" smtClean="0">
                <a:latin typeface="Verdana"/>
                <a:ea typeface="Osaka"/>
              </a:rPr>
              <a:t>Standards </a:t>
            </a:r>
            <a:r>
              <a:rPr lang="en-US" sz="2000" b="0" kern="0" dirty="0">
                <a:latin typeface="Verdana"/>
                <a:ea typeface="Osaka"/>
              </a:rPr>
              <a:t>which calls into question the educational environment and/or integrity of the </a:t>
            </a:r>
            <a:r>
              <a:rPr lang="en-US" sz="2000" b="0" kern="0" dirty="0" smtClean="0">
                <a:latin typeface="Verdana"/>
                <a:ea typeface="Osaka"/>
              </a:rPr>
              <a:t>program</a:t>
            </a:r>
            <a:endParaRPr lang="en-US" sz="2000" b="0" kern="0" dirty="0">
              <a:latin typeface="Verdana"/>
              <a:ea typeface="Osaka"/>
            </a:endParaRPr>
          </a:p>
          <a:p>
            <a:pPr marL="1042988" lvl="1" indent="-342900">
              <a:spcBef>
                <a:spcPct val="20000"/>
              </a:spcBef>
              <a:buClrTx/>
              <a:buSzTx/>
              <a:buFont typeface="Verdana" pitchFamily="34" charset="0"/>
              <a:buChar char="–"/>
              <a:defRPr/>
            </a:pPr>
            <a:r>
              <a:rPr lang="en-US" sz="2000" b="0" kern="0" dirty="0">
                <a:latin typeface="Verdana"/>
                <a:ea typeface="Osaka"/>
              </a:rPr>
              <a:t>External </a:t>
            </a:r>
            <a:r>
              <a:rPr lang="en-US" sz="2000" b="0" kern="0" dirty="0" smtClean="0">
                <a:latin typeface="Verdana"/>
                <a:ea typeface="Osaka"/>
              </a:rPr>
              <a:t>review conducted by 3 people </a:t>
            </a:r>
          </a:p>
          <a:p>
            <a:pPr marL="1077913" lvl="1" indent="0">
              <a:spcBef>
                <a:spcPct val="20000"/>
              </a:spcBef>
              <a:buClrTx/>
              <a:buSzTx/>
              <a:buNone/>
              <a:defRPr/>
            </a:pPr>
            <a:r>
              <a:rPr lang="en-US" sz="2000" b="0" kern="0" dirty="0" smtClean="0">
                <a:latin typeface="Verdana"/>
                <a:ea typeface="Osaka"/>
              </a:rPr>
              <a:t>(2</a:t>
            </a:r>
            <a:r>
              <a:rPr lang="en-US" sz="2000" b="0" kern="0" dirty="0">
                <a:latin typeface="Verdana"/>
                <a:ea typeface="Osaka"/>
              </a:rPr>
              <a:t> </a:t>
            </a:r>
            <a:r>
              <a:rPr lang="en-US" sz="2000" b="0" kern="0" dirty="0" smtClean="0">
                <a:latin typeface="Verdana"/>
                <a:ea typeface="Osaka"/>
              </a:rPr>
              <a:t>specialists </a:t>
            </a:r>
            <a:r>
              <a:rPr lang="en-US" sz="2000" b="0" kern="0" dirty="0">
                <a:latin typeface="Verdana"/>
                <a:ea typeface="Osaka"/>
              </a:rPr>
              <a:t>+ 1</a:t>
            </a:r>
            <a:r>
              <a:rPr lang="en-US" sz="2000" b="0" kern="0" dirty="0" smtClean="0">
                <a:latin typeface="Verdana"/>
                <a:ea typeface="Osaka"/>
              </a:rPr>
              <a:t> </a:t>
            </a:r>
            <a:r>
              <a:rPr lang="en-US" sz="2000" b="0" kern="0" dirty="0">
                <a:latin typeface="Verdana"/>
                <a:ea typeface="Osaka"/>
              </a:rPr>
              <a:t>resident) within 24 months </a:t>
            </a:r>
            <a:endParaRPr lang="en-US" sz="2000" b="0" kern="0" dirty="0" smtClean="0">
              <a:latin typeface="Verdana"/>
              <a:ea typeface="Osaka"/>
            </a:endParaRPr>
          </a:p>
          <a:p>
            <a:pPr marL="1042988" lvl="1" indent="-342900">
              <a:spcBef>
                <a:spcPct val="20000"/>
              </a:spcBef>
              <a:buClrTx/>
              <a:buSzTx/>
              <a:buFont typeface="Verdana" pitchFamily="34" charset="0"/>
              <a:buChar char="–"/>
              <a:defRPr/>
            </a:pPr>
            <a:r>
              <a:rPr lang="en-US" sz="2000" b="0" kern="0" dirty="0" smtClean="0">
                <a:latin typeface="Verdana"/>
                <a:ea typeface="Osaka"/>
              </a:rPr>
              <a:t>At the time of the review, the program will be required to show why accreditation should not be withdrawn.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048672" cy="1080864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375C"/>
                </a:solidFill>
              </a:rPr>
              <a:t>Categories of Accreditation</a:t>
            </a:r>
            <a:br>
              <a:rPr lang="en-US" sz="2800" b="1" dirty="0" smtClean="0">
                <a:solidFill>
                  <a:srgbClr val="00375C"/>
                </a:solidFill>
              </a:rPr>
            </a:br>
            <a:r>
              <a:rPr lang="en-US" sz="2800" b="1" dirty="0" smtClean="0"/>
              <a:t>Definitions</a:t>
            </a:r>
            <a:endParaRPr lang="en-US" sz="2800" b="1" dirty="0" smtClean="0">
              <a:solidFill>
                <a:srgbClr val="003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2"/>
          <p:cNvSpPr>
            <a:spLocks noGrp="1"/>
          </p:cNvSpPr>
          <p:nvPr>
            <p:ph type="title"/>
          </p:nvPr>
        </p:nvSpPr>
        <p:spPr>
          <a:xfrm>
            <a:off x="1969045" y="332656"/>
            <a:ext cx="5472609" cy="990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375C"/>
                </a:solidFill>
              </a:rPr>
              <a:t>After the Survey</a:t>
            </a:r>
          </a:p>
        </p:txBody>
      </p:sp>
      <p:sp>
        <p:nvSpPr>
          <p:cNvPr id="51202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33456"/>
            <a:ext cx="19812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6B27E-DE9C-4D08-8A45-DA3A7B65C3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390900" y="1675978"/>
            <a:ext cx="2647950" cy="762000"/>
          </a:xfrm>
          <a:prstGeom prst="rect">
            <a:avLst/>
          </a:prstGeom>
          <a:solidFill>
            <a:srgbClr val="FAF7F0"/>
          </a:solidFill>
          <a:ln w="12700">
            <a:solidFill>
              <a:srgbClr val="00375C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small" spc="0" normalizeH="0" baseline="0" noProof="0" dirty="0">
                <a:ln>
                  <a:noFill/>
                </a:ln>
                <a:solidFill>
                  <a:srgbClr val="0037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</a:rPr>
              <a:t>survey team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409950" y="3352378"/>
            <a:ext cx="2590800" cy="990600"/>
          </a:xfrm>
          <a:prstGeom prst="rect">
            <a:avLst/>
          </a:prstGeom>
          <a:solidFill>
            <a:srgbClr val="FAF7F0"/>
          </a:solidFill>
          <a:ln w="12700">
            <a:solidFill>
              <a:srgbClr val="00375C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small" spc="0" normalizeH="0" baseline="0" noProof="0" dirty="0">
                <a:ln>
                  <a:noFill/>
                </a:ln>
                <a:solidFill>
                  <a:srgbClr val="003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</a:rPr>
              <a:t>royal college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57200" y="3322216"/>
            <a:ext cx="1885950" cy="1020762"/>
          </a:xfrm>
          <a:prstGeom prst="rect">
            <a:avLst/>
          </a:prstGeom>
          <a:solidFill>
            <a:srgbClr val="FAF7F0"/>
          </a:solidFill>
          <a:ln w="12700">
            <a:solidFill>
              <a:srgbClr val="00375C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small" spc="0" normalizeH="0" baseline="0" noProof="0" dirty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</a:rPr>
              <a:t>specialty committee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6991350" y="3357141"/>
            <a:ext cx="1695450" cy="985837"/>
          </a:xfrm>
          <a:prstGeom prst="rect">
            <a:avLst/>
          </a:prstGeom>
          <a:solidFill>
            <a:srgbClr val="FAF7F0"/>
          </a:solidFill>
          <a:ln w="12700">
            <a:solidFill>
              <a:srgbClr val="00375C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small" spc="0" normalizeH="0" baseline="0" noProof="0" dirty="0">
                <a:ln>
                  <a:noFill/>
                </a:ln>
                <a:solidFill>
                  <a:srgbClr val="0037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</a:rPr>
              <a:t>university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3276600" y="5485978"/>
            <a:ext cx="2895600" cy="895350"/>
          </a:xfrm>
          <a:prstGeom prst="rect">
            <a:avLst/>
          </a:prstGeom>
          <a:solidFill>
            <a:srgbClr val="FAF7F0"/>
          </a:solidFill>
          <a:ln w="12700">
            <a:solidFill>
              <a:srgbClr val="00375C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small" spc="0" normalizeH="0" baseline="0" noProof="0" dirty="0">
                <a:ln>
                  <a:noFill/>
                </a:ln>
                <a:solidFill>
                  <a:srgbClr val="0037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</a:rPr>
              <a:t>accreditation committee</a:t>
            </a:r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V="1">
            <a:off x="6019800" y="3817515"/>
            <a:ext cx="990600" cy="0"/>
          </a:xfrm>
          <a:prstGeom prst="line">
            <a:avLst/>
          </a:prstGeom>
          <a:noFill/>
          <a:ln w="25400" cmpd="sng">
            <a:solidFill>
              <a:srgbClr val="30566E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 rot="-5400000">
            <a:off x="4075907" y="2788022"/>
            <a:ext cx="1066800" cy="2301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375C"/>
                </a:solidFill>
                <a:effectLst/>
                <a:uLnTx/>
                <a:uFillTx/>
                <a:latin typeface="Verdana"/>
              </a:rPr>
              <a:t>Reports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375C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 rot="-5400000">
            <a:off x="4082257" y="4699372"/>
            <a:ext cx="91440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375C"/>
                </a:solidFill>
                <a:effectLst/>
                <a:uLnTx/>
                <a:uFillTx/>
                <a:latin typeface="Verdana"/>
              </a:rPr>
              <a:t>Reports &amp; Responses</a:t>
            </a:r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 flipH="1">
            <a:off x="2362200" y="3893716"/>
            <a:ext cx="990600" cy="0"/>
          </a:xfrm>
          <a:prstGeom prst="line">
            <a:avLst/>
          </a:prstGeom>
          <a:noFill/>
          <a:ln w="25400" cap="rnd" cmpd="thickThin">
            <a:solidFill>
              <a:srgbClr val="00375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 rot="2364885">
            <a:off x="2487613" y="4509666"/>
            <a:ext cx="1306512" cy="384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375C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Verdana"/>
              </a:rPr>
              <a:t>Recommendation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 flipH="1">
            <a:off x="6019800" y="3893716"/>
            <a:ext cx="933450" cy="0"/>
          </a:xfrm>
          <a:prstGeom prst="line">
            <a:avLst/>
          </a:prstGeom>
          <a:noFill/>
          <a:ln w="25400" cmpd="dbl">
            <a:solidFill>
              <a:srgbClr val="00375C"/>
            </a:solidFill>
            <a:prstDash val="sysDash"/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943600" y="3587329"/>
            <a:ext cx="1066800" cy="536574"/>
            <a:chOff x="5943600" y="3275013"/>
            <a:chExt cx="1066800" cy="536574"/>
          </a:xfrm>
        </p:grpSpPr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>
              <a:off x="5943600" y="3275013"/>
              <a:ext cx="1066800" cy="23018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375C"/>
                  </a:solidFill>
                  <a:effectLst/>
                  <a:uLnTx/>
                  <a:uFillTx/>
                  <a:latin typeface="Verdana"/>
                </a:rPr>
                <a:t>Reports</a:t>
              </a:r>
            </a:p>
          </p:txBody>
        </p: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6019800" y="3581400"/>
              <a:ext cx="914400" cy="23018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375C"/>
                  </a:solidFill>
                  <a:effectLst/>
                  <a:uLnTx/>
                  <a:uFillTx/>
                  <a:latin typeface="Verdana"/>
                </a:rPr>
                <a:t>Responses</a:t>
              </a:r>
            </a:p>
          </p:txBody>
        </p:sp>
      </p:grpSp>
      <p:sp>
        <p:nvSpPr>
          <p:cNvPr id="43" name="Line 22"/>
          <p:cNvSpPr>
            <a:spLocks noChangeShapeType="1"/>
          </p:cNvSpPr>
          <p:nvPr/>
        </p:nvSpPr>
        <p:spPr bwMode="auto">
          <a:xfrm rot="13446332" flipH="1">
            <a:off x="2179638" y="4811291"/>
            <a:ext cx="1660525" cy="149225"/>
          </a:xfrm>
          <a:prstGeom prst="line">
            <a:avLst/>
          </a:prstGeom>
          <a:noFill/>
          <a:ln w="25400" cmpd="sng">
            <a:solidFill>
              <a:srgbClr val="33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 rot="5400000" flipV="1">
            <a:off x="4156869" y="4918447"/>
            <a:ext cx="1143000" cy="7938"/>
          </a:xfrm>
          <a:prstGeom prst="line">
            <a:avLst/>
          </a:prstGeom>
          <a:noFill/>
          <a:ln w="25400" cmpd="sng">
            <a:solidFill>
              <a:srgbClr val="00375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45" name="Line 26"/>
          <p:cNvSpPr>
            <a:spLocks noChangeShapeType="1"/>
          </p:cNvSpPr>
          <p:nvPr/>
        </p:nvSpPr>
        <p:spPr bwMode="auto">
          <a:xfrm rot="5400000" flipV="1">
            <a:off x="4260850" y="2888829"/>
            <a:ext cx="914400" cy="12700"/>
          </a:xfrm>
          <a:prstGeom prst="line">
            <a:avLst/>
          </a:prstGeom>
          <a:noFill/>
          <a:ln w="25400" cmpd="sng">
            <a:solidFill>
              <a:srgbClr val="00375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70150" y="3523829"/>
            <a:ext cx="8826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1" i="0" u="none" strike="noStrike" kern="0" cap="none" spc="0" normalizeH="0" baseline="0" noProof="0" dirty="0">
                <a:ln>
                  <a:noFill/>
                </a:ln>
                <a:solidFill>
                  <a:srgbClr val="00375C"/>
                </a:solidFill>
                <a:effectLst/>
                <a:uLnTx/>
                <a:uFillTx/>
                <a:latin typeface="Verdana"/>
              </a:rPr>
              <a:t>Report &amp;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375C"/>
                </a:solidFill>
                <a:effectLst/>
                <a:uLnTx/>
                <a:uFillTx/>
                <a:latin typeface="Verdana"/>
              </a:rPr>
              <a:t>Response</a:t>
            </a:r>
            <a:endParaRPr kumimoji="0" lang="en-CA" sz="900" b="0" i="0" u="none" strike="noStrike" kern="0" cap="none" spc="0" normalizeH="0" baseline="0" noProof="0" dirty="0">
              <a:ln>
                <a:noFill/>
              </a:ln>
              <a:solidFill>
                <a:srgbClr val="00375C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47" name="Line 18"/>
          <p:cNvSpPr>
            <a:spLocks noChangeShapeType="1"/>
          </p:cNvSpPr>
          <p:nvPr/>
        </p:nvSpPr>
        <p:spPr bwMode="auto">
          <a:xfrm flipH="1">
            <a:off x="2362200" y="3969916"/>
            <a:ext cx="990600" cy="0"/>
          </a:xfrm>
          <a:prstGeom prst="line">
            <a:avLst/>
          </a:prstGeom>
          <a:noFill/>
          <a:ln w="25400" cmpd="dbl">
            <a:solidFill>
              <a:srgbClr val="00375C"/>
            </a:solidFill>
            <a:prstDash val="sysDash"/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48" name="Line 18"/>
          <p:cNvSpPr>
            <a:spLocks noChangeShapeType="1"/>
          </p:cNvSpPr>
          <p:nvPr/>
        </p:nvSpPr>
        <p:spPr bwMode="auto">
          <a:xfrm>
            <a:off x="4800600" y="4350916"/>
            <a:ext cx="0" cy="1143000"/>
          </a:xfrm>
          <a:prstGeom prst="line">
            <a:avLst/>
          </a:prstGeom>
          <a:noFill/>
          <a:ln w="25400" cmpd="dbl">
            <a:solidFill>
              <a:srgbClr val="00375C"/>
            </a:solidFill>
            <a:prstDash val="sysDash"/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231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2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472609" cy="1080864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375C"/>
                </a:solidFill>
              </a:rPr>
              <a:t>The Accreditation Committee</a:t>
            </a:r>
          </a:p>
        </p:txBody>
      </p:sp>
      <p:sp>
        <p:nvSpPr>
          <p:cNvPr id="5120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6B27E-DE9C-4D08-8A45-DA3A7B65C3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392588"/>
          </a:xfrm>
        </p:spPr>
        <p:txBody>
          <a:bodyPr>
            <a:normAutofit fontScale="92500" lnSpcReduction="20000"/>
          </a:bodyPr>
          <a:lstStyle/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Chair + 16 members</a:t>
            </a: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Ex-officio voting members (6)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900" b="0" kern="0" dirty="0" err="1">
                <a:latin typeface="Verdana"/>
              </a:rPr>
              <a:t>Collège</a:t>
            </a:r>
            <a:r>
              <a:rPr lang="en-US" sz="1900" b="0" kern="0" dirty="0">
                <a:latin typeface="Verdana"/>
              </a:rPr>
              <a:t> des </a:t>
            </a:r>
            <a:r>
              <a:rPr lang="en-US" sz="1900" b="0" kern="0" dirty="0" err="1">
                <a:latin typeface="Verdana"/>
              </a:rPr>
              <a:t>médecins</a:t>
            </a:r>
            <a:r>
              <a:rPr lang="en-US" sz="1900" b="0" kern="0" dirty="0">
                <a:latin typeface="Verdana"/>
              </a:rPr>
              <a:t> du Québec (1)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900" b="0" kern="0" dirty="0">
                <a:latin typeface="Verdana"/>
              </a:rPr>
              <a:t>Medical Schools (2)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900" b="0" kern="0" dirty="0">
                <a:latin typeface="Verdana"/>
              </a:rPr>
              <a:t>Resident Associations (2)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900" b="0" kern="0" dirty="0">
                <a:latin typeface="Verdana"/>
              </a:rPr>
              <a:t>Regulatory Authorities (1)</a:t>
            </a: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b="1" kern="0" dirty="0">
                <a:latin typeface="Verdana"/>
              </a:rPr>
              <a:t>Observers (9)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900" b="0" kern="0" dirty="0" err="1">
                <a:latin typeface="Verdana"/>
              </a:rPr>
              <a:t>Collège</a:t>
            </a:r>
            <a:r>
              <a:rPr lang="en-US" sz="1900" b="0" kern="0" dirty="0">
                <a:latin typeface="Verdana"/>
              </a:rPr>
              <a:t> des </a:t>
            </a:r>
            <a:r>
              <a:rPr lang="en-US" sz="1900" b="0" kern="0" dirty="0" err="1">
                <a:latin typeface="Verdana"/>
              </a:rPr>
              <a:t>médecins</a:t>
            </a:r>
            <a:r>
              <a:rPr lang="en-US" sz="1900" b="0" kern="0" dirty="0">
                <a:latin typeface="Verdana"/>
              </a:rPr>
              <a:t> du Québec (1)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900" b="0" kern="0" dirty="0">
                <a:latin typeface="Verdana"/>
              </a:rPr>
              <a:t>Resident Associations (2)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900" b="0" kern="0" dirty="0">
                <a:latin typeface="Verdana"/>
              </a:rPr>
              <a:t>College of Family Physicians of Canada (1)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900" b="0" kern="0" dirty="0">
                <a:latin typeface="Verdana"/>
              </a:rPr>
              <a:t>Regulatory Authorities (1)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900" b="0" kern="0" dirty="0">
                <a:latin typeface="Verdana"/>
              </a:rPr>
              <a:t>Teaching Hospitals (1)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900" b="0" kern="0" dirty="0">
                <a:latin typeface="Verdana"/>
              </a:rPr>
              <a:t>Resident Matching Service (1)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900" b="0" kern="0" dirty="0">
                <a:latin typeface="Verdana"/>
              </a:rPr>
              <a:t>Accreditation Council for Graduate Medical Education (2)</a:t>
            </a:r>
          </a:p>
        </p:txBody>
      </p:sp>
    </p:spTree>
    <p:extLst>
      <p:ext uri="{BB962C8B-B14F-4D97-AF65-F5344CB8AC3E}">
        <p14:creationId xmlns:p14="http://schemas.microsoft.com/office/powerpoint/2010/main" val="37326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2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400601" cy="1152872"/>
          </a:xfrm>
        </p:spPr>
        <p:txBody>
          <a:bodyPr>
            <a:noAutofit/>
          </a:bodyPr>
          <a:lstStyle/>
          <a:p>
            <a:pPr eaLnBrk="1" hangingPunct="1"/>
            <a:r>
              <a:rPr lang="en-US" sz="2500" b="1" dirty="0">
                <a:solidFill>
                  <a:srgbClr val="00375C"/>
                </a:solidFill>
              </a:rPr>
              <a:t>Information Available to the Accreditation Committee</a:t>
            </a:r>
            <a:endParaRPr lang="en-US" sz="2500" b="1" dirty="0" smtClean="0">
              <a:solidFill>
                <a:srgbClr val="00375C"/>
              </a:solidFill>
            </a:endParaRPr>
          </a:p>
        </p:txBody>
      </p:sp>
      <p:sp>
        <p:nvSpPr>
          <p:cNvPr id="5120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6B27E-DE9C-4D08-8A45-DA3A7B65C3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392588"/>
          </a:xfrm>
        </p:spPr>
        <p:txBody>
          <a:bodyPr>
            <a:normAutofit/>
          </a:bodyPr>
          <a:lstStyle/>
          <a:p>
            <a:pPr marL="230188" lvl="0" indent="-230188" eaLnBrk="1" hangingPunct="1">
              <a:spcBef>
                <a:spcPts val="1200"/>
              </a:spcBef>
              <a:buClrTx/>
              <a:buSzTx/>
              <a:buFont typeface="Times" pitchFamily="1" charset="0"/>
              <a:buChar char="•"/>
            </a:pPr>
            <a:endParaRPr lang="en-US" sz="2400" b="1" kern="0" dirty="0" smtClean="0">
              <a:solidFill>
                <a:srgbClr val="003152"/>
              </a:solidFill>
              <a:latin typeface="Verdana"/>
            </a:endParaRPr>
          </a:p>
          <a:p>
            <a:pPr marL="230188" lvl="0" indent="-230188" eaLnBrk="1" hangingPunct="1">
              <a:spcBef>
                <a:spcPts val="1200"/>
              </a:spcBef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All </a:t>
            </a: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pre-survey documentation available to surveyor</a:t>
            </a:r>
          </a:p>
          <a:p>
            <a:pPr marL="230188" lvl="0" indent="-230188" eaLnBrk="1" hangingPunct="1">
              <a:spcBef>
                <a:spcPts val="1200"/>
              </a:spcBef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Survey report</a:t>
            </a:r>
          </a:p>
          <a:p>
            <a:pPr marL="230188" lvl="0" indent="-230188" eaLnBrk="1" hangingPunct="1">
              <a:spcBef>
                <a:spcPts val="1200"/>
              </a:spcBef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Program response</a:t>
            </a:r>
          </a:p>
          <a:p>
            <a:pPr marL="230188" lvl="0" indent="-230188" eaLnBrk="1" hangingPunct="1">
              <a:spcBef>
                <a:spcPts val="1200"/>
              </a:spcBef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Specialty Committee recommendation</a:t>
            </a:r>
          </a:p>
          <a:p>
            <a:pPr marL="230188" lvl="0" indent="-230188" eaLnBrk="1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History of the program</a:t>
            </a:r>
          </a:p>
        </p:txBody>
      </p:sp>
    </p:spTree>
    <p:extLst>
      <p:ext uri="{BB962C8B-B14F-4D97-AF65-F5344CB8AC3E}">
        <p14:creationId xmlns:p14="http://schemas.microsoft.com/office/powerpoint/2010/main" val="18471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6B27E-DE9C-4D08-8A45-DA3A7B65C3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392588"/>
          </a:xfrm>
        </p:spPr>
        <p:txBody>
          <a:bodyPr>
            <a:normAutofit/>
          </a:bodyPr>
          <a:lstStyle/>
          <a:p>
            <a:pPr marL="230188" lvl="0" indent="-230188" eaLnBrk="1" hangingPunct="1">
              <a:spcBef>
                <a:spcPts val="1800"/>
              </a:spcBef>
              <a:spcAft>
                <a:spcPct val="3000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solidFill>
                  <a:srgbClr val="00375C"/>
                </a:solidFill>
                <a:latin typeface="Verdana"/>
              </a:rPr>
              <a:t>Decisions</a:t>
            </a:r>
            <a:endParaRPr lang="en-US" sz="2400" b="1" kern="0" dirty="0">
              <a:solidFill>
                <a:srgbClr val="00375C"/>
              </a:solidFill>
              <a:latin typeface="Verdana"/>
            </a:endParaRPr>
          </a:p>
          <a:p>
            <a:pPr marL="801687" lvl="1" indent="-342900" eaLnBrk="1" hangingPunct="1">
              <a:spcBef>
                <a:spcPts val="1200"/>
              </a:spcBef>
              <a:buClrTx/>
              <a:buSzTx/>
              <a:buFont typeface="Verdana" pitchFamily="34" charset="0"/>
              <a:buChar char="–"/>
            </a:pPr>
            <a:r>
              <a:rPr lang="en-US" sz="2000" b="1" kern="0" dirty="0">
                <a:latin typeface="Verdana"/>
              </a:rPr>
              <a:t>Accreditation Committee meeting </a:t>
            </a:r>
          </a:p>
          <a:p>
            <a:pPr marL="1196975" lvl="2" indent="-222250" eaLnBrk="1" hangingPunct="1">
              <a:spcBef>
                <a:spcPts val="1200"/>
              </a:spcBef>
              <a:buClrTx/>
              <a:buSzTx/>
              <a:buFont typeface="Arial" pitchFamily="34" charset="0"/>
              <a:buChar char="•"/>
            </a:pPr>
            <a:r>
              <a:rPr lang="en-US" sz="1800" kern="0" dirty="0" smtClean="0">
                <a:latin typeface="Verdana"/>
              </a:rPr>
              <a:t>June </a:t>
            </a:r>
            <a:r>
              <a:rPr lang="en-US" sz="1800" kern="0" dirty="0">
                <a:latin typeface="Verdana"/>
              </a:rPr>
              <a:t>2013</a:t>
            </a:r>
          </a:p>
          <a:p>
            <a:pPr marL="1196975" lvl="2" indent="-222250" eaLnBrk="1" hangingPunct="1">
              <a:spcBef>
                <a:spcPts val="600"/>
              </a:spcBef>
              <a:buClrTx/>
              <a:buSzTx/>
              <a:buFont typeface="Arial" pitchFamily="34" charset="0"/>
              <a:buChar char="•"/>
            </a:pPr>
            <a:r>
              <a:rPr lang="en-US" sz="1800" kern="0" dirty="0">
                <a:latin typeface="Verdana"/>
              </a:rPr>
              <a:t>Dean &amp; postgraduate dean attend </a:t>
            </a:r>
            <a:endParaRPr lang="en-CA" sz="1800" kern="0" dirty="0">
              <a:latin typeface="Verdana"/>
            </a:endParaRPr>
          </a:p>
          <a:p>
            <a:pPr marL="801687" lvl="1" indent="-342900" eaLnBrk="1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1" kern="0" dirty="0">
                <a:latin typeface="Verdana"/>
              </a:rPr>
              <a:t>Sent to</a:t>
            </a:r>
          </a:p>
          <a:p>
            <a:pPr marL="1196975" lvl="2" indent="-2222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800" kern="0" dirty="0">
                <a:latin typeface="Verdana"/>
              </a:rPr>
              <a:t>University</a:t>
            </a:r>
            <a:endParaRPr lang="en-CA" sz="1800" kern="0" dirty="0">
              <a:latin typeface="Verdana"/>
            </a:endParaRPr>
          </a:p>
          <a:p>
            <a:pPr marL="1196975" lvl="2" indent="-22225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800" kern="0" dirty="0">
                <a:latin typeface="Verdana"/>
              </a:rPr>
              <a:t>Specialty Committee</a:t>
            </a:r>
          </a:p>
          <a:p>
            <a:pPr marL="230188" lvl="0" indent="-230188" eaLnBrk="1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Appeal process is available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472609" cy="1080864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375C"/>
                </a:solidFill>
              </a:rPr>
              <a:t>The Accreditation Committee</a:t>
            </a:r>
          </a:p>
        </p:txBody>
      </p:sp>
    </p:spTree>
    <p:extLst>
      <p:ext uri="{BB962C8B-B14F-4D97-AF65-F5344CB8AC3E}">
        <p14:creationId xmlns:p14="http://schemas.microsoft.com/office/powerpoint/2010/main" val="34845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328592" cy="11883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375C"/>
                </a:solidFill>
              </a:rPr>
              <a:t>Preparing for the Survey Role </a:t>
            </a:r>
            <a:r>
              <a:rPr lang="en-US" sz="2800" b="1" dirty="0">
                <a:solidFill>
                  <a:srgbClr val="00375C"/>
                </a:solidFill>
              </a:rPr>
              <a:t>of the Program Director</a:t>
            </a:r>
            <a:endParaRPr lang="en-CA" sz="2800" b="1" dirty="0">
              <a:solidFill>
                <a:srgbClr val="00375C"/>
              </a:solidFill>
            </a:endParaRPr>
          </a:p>
        </p:txBody>
      </p:sp>
      <p:sp>
        <p:nvSpPr>
          <p:cNvPr id="39938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4E57AC-A1D6-4B3B-A534-74946F80CF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/>
          </a:p>
        </p:txBody>
      </p:sp>
      <p:sp>
        <p:nvSpPr>
          <p:cNvPr id="40963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599533"/>
          </a:xfrm>
        </p:spPr>
        <p:txBody>
          <a:bodyPr>
            <a:normAutofit/>
          </a:bodyPr>
          <a:lstStyle/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endParaRPr lang="en-US" b="1" u="sng" kern="0" dirty="0" smtClean="0">
              <a:solidFill>
                <a:srgbClr val="003152"/>
              </a:solidFill>
              <a:latin typeface="Verdana"/>
            </a:endParaRPr>
          </a:p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b="1" u="sng" kern="0" dirty="0" smtClean="0">
                <a:solidFill>
                  <a:srgbClr val="003152"/>
                </a:solidFill>
                <a:latin typeface="Verdana"/>
              </a:rPr>
              <a:t>Pre-Survey</a:t>
            </a:r>
            <a:endParaRPr lang="en-US" b="1" u="sng" kern="0" dirty="0">
              <a:solidFill>
                <a:srgbClr val="003152"/>
              </a:solidFill>
              <a:latin typeface="Verdana"/>
            </a:endParaRP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200" b="1" kern="0" dirty="0" smtClean="0">
                <a:latin typeface="Verdana"/>
              </a:rPr>
              <a:t>Complete </a:t>
            </a:r>
            <a:r>
              <a:rPr lang="en-US" sz="2200" b="1" kern="0" dirty="0">
                <a:latin typeface="Verdana"/>
              </a:rPr>
              <a:t>questionnaire (PSQ)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200" b="1" kern="0" dirty="0">
                <a:latin typeface="Verdana"/>
              </a:rPr>
              <a:t>Inform teaching faculty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200" b="1" kern="0" dirty="0">
                <a:latin typeface="Verdana"/>
              </a:rPr>
              <a:t>Meet with residents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200" b="1" kern="0" dirty="0">
                <a:latin typeface="Verdana"/>
              </a:rPr>
              <a:t>Organize documents 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200" b="1" kern="0" dirty="0">
                <a:latin typeface="Verdana"/>
              </a:rPr>
              <a:t>Develop schedule</a:t>
            </a:r>
          </a:p>
          <a:p>
            <a:pPr marL="1333500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900" b="0" kern="0" dirty="0" smtClean="0">
                <a:latin typeface="Verdana"/>
              </a:rPr>
              <a:t>Tours of wards/clinics/ORs not necessary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200" kern="0" dirty="0" smtClean="0">
                <a:latin typeface="Verdana"/>
              </a:rPr>
              <a:t>Coordinate t</a:t>
            </a:r>
            <a:r>
              <a:rPr lang="en-US" sz="2200" b="1" kern="0" dirty="0" smtClean="0">
                <a:latin typeface="Verdana"/>
              </a:rPr>
              <a:t>ransportation </a:t>
            </a:r>
            <a:r>
              <a:rPr lang="en-US" sz="2200" b="1" kern="0" dirty="0">
                <a:latin typeface="Verdana"/>
              </a:rPr>
              <a:t>arrangements</a:t>
            </a:r>
          </a:p>
        </p:txBody>
      </p:sp>
    </p:spTree>
    <p:extLst>
      <p:ext uri="{BB962C8B-B14F-4D97-AF65-F5344CB8AC3E}">
        <p14:creationId xmlns:p14="http://schemas.microsoft.com/office/powerpoint/2010/main" val="202791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328592" cy="118836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375C"/>
                </a:solidFill>
              </a:rPr>
              <a:t>Role of the Program Director</a:t>
            </a:r>
            <a:endParaRPr lang="en-CA" sz="2800" b="1" dirty="0">
              <a:solidFill>
                <a:srgbClr val="00375C"/>
              </a:solidFill>
            </a:endParaRPr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165E3-BEDE-4F84-9CB8-3BE5E2F08F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  <p:sp>
        <p:nvSpPr>
          <p:cNvPr id="41987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599533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ct val="30000"/>
              </a:spcAft>
              <a:buClrTx/>
              <a:buSzTx/>
              <a:buNone/>
            </a:pPr>
            <a:r>
              <a:rPr lang="fr-CA" sz="2400" b="1" u="sng" kern="0" dirty="0" err="1">
                <a:solidFill>
                  <a:srgbClr val="003152"/>
                </a:solidFill>
                <a:latin typeface="Verdana"/>
              </a:rPr>
              <a:t>During</a:t>
            </a:r>
            <a:r>
              <a:rPr lang="fr-CA" sz="2400" b="1" u="sng" kern="0" dirty="0">
                <a:solidFill>
                  <a:srgbClr val="003152"/>
                </a:solidFill>
                <a:latin typeface="Verdana"/>
              </a:rPr>
              <a:t> Survey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 smtClean="0">
                <a:latin typeface="Verdana"/>
              </a:rPr>
              <a:t>Logistics</a:t>
            </a:r>
            <a:endParaRPr lang="en-US" sz="2000" b="1" kern="0" dirty="0">
              <a:latin typeface="Verdana"/>
            </a:endParaRPr>
          </a:p>
          <a:p>
            <a:pPr marL="1260475" lvl="2" indent="-2857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b="1" kern="0" dirty="0">
                <a:latin typeface="Verdana"/>
              </a:rPr>
              <a:t>Schedule</a:t>
            </a:r>
          </a:p>
          <a:p>
            <a:pPr marL="1825625" lvl="3" indent="-2857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600" kern="0" dirty="0">
                <a:latin typeface="Verdana"/>
              </a:rPr>
              <a:t>Remind participants</a:t>
            </a:r>
          </a:p>
          <a:p>
            <a:pPr marL="1260475" lvl="2" indent="-2857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b="1" kern="0" dirty="0">
                <a:latin typeface="Verdana"/>
              </a:rPr>
              <a:t>Ensure ALL residents meet with surveyor</a:t>
            </a:r>
          </a:p>
          <a:p>
            <a:pPr marL="1825625" lvl="3" indent="-2857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600" kern="0" dirty="0">
                <a:latin typeface="Verdana"/>
              </a:rPr>
              <a:t>Off-site residents by </a:t>
            </a:r>
            <a:r>
              <a:rPr lang="en-US" sz="1600" kern="0" dirty="0" err="1" smtClean="0">
                <a:latin typeface="Verdana"/>
              </a:rPr>
              <a:t>tele</a:t>
            </a:r>
            <a:r>
              <a:rPr lang="en-US" sz="1600" kern="0" dirty="0" smtClean="0">
                <a:latin typeface="Verdana"/>
              </a:rPr>
              <a:t>/video-conferencing</a:t>
            </a:r>
            <a:endParaRPr lang="en-US" sz="1600" kern="0" dirty="0">
              <a:latin typeface="Verdana"/>
            </a:endParaRPr>
          </a:p>
          <a:p>
            <a:pPr marL="1260475" lvl="2" indent="-2857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b="1" kern="0" dirty="0">
                <a:latin typeface="Verdana"/>
              </a:rPr>
              <a:t>Transportation 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>
                <a:latin typeface="Verdana"/>
              </a:rPr>
              <a:t>Exit meeting with </a:t>
            </a:r>
            <a:r>
              <a:rPr lang="en-US" sz="2000" b="1" kern="0" dirty="0" smtClean="0">
                <a:latin typeface="Verdana"/>
              </a:rPr>
              <a:t>surveyor</a:t>
            </a:r>
            <a:endParaRPr lang="en-US" sz="2000" b="1" kern="0" dirty="0">
              <a:latin typeface="Verdana"/>
            </a:endParaRPr>
          </a:p>
          <a:p>
            <a:pPr marL="1260475" lvl="2" indent="-2857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b="1" kern="0" dirty="0">
                <a:latin typeface="Verdana"/>
              </a:rPr>
              <a:t>Morning after review</a:t>
            </a:r>
          </a:p>
          <a:p>
            <a:pPr marL="1825625" lvl="3" indent="-2857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600" kern="0" dirty="0">
                <a:latin typeface="Verdana"/>
              </a:rPr>
              <a:t>07:30 – 07:45 / </a:t>
            </a:r>
            <a:r>
              <a:rPr lang="en-US" sz="1600" kern="0" dirty="0" smtClean="0">
                <a:latin typeface="Verdana"/>
              </a:rPr>
              <a:t>Fairmont The Queen Elizabeth</a:t>
            </a:r>
            <a:endParaRPr lang="en-US" sz="1600" kern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328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328593" cy="1152872"/>
          </a:xfrm>
        </p:spPr>
        <p:txBody>
          <a:bodyPr/>
          <a:lstStyle/>
          <a:p>
            <a:pPr eaLnBrk="1" hangingPunct="1"/>
            <a:r>
              <a:rPr lang="fr-CA" sz="2800" b="1" dirty="0" smtClean="0">
                <a:solidFill>
                  <a:srgbClr val="00375C"/>
                </a:solidFill>
              </a:rPr>
              <a:t>General Standards of Accreditation</a:t>
            </a:r>
            <a:endParaRPr lang="en-US" sz="2800" b="1" dirty="0" smtClean="0">
              <a:solidFill>
                <a:srgbClr val="00375C"/>
              </a:solidFill>
            </a:endParaRPr>
          </a:p>
        </p:txBody>
      </p:sp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7EBCAC-E087-4EB6-946A-C8D1396598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  <p:sp>
        <p:nvSpPr>
          <p:cNvPr id="23557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392588"/>
          </a:xfrm>
        </p:spPr>
        <p:txBody>
          <a:bodyPr/>
          <a:lstStyle/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2400" b="1" kern="0" dirty="0" smtClean="0">
              <a:solidFill>
                <a:srgbClr val="003152"/>
              </a:solidFill>
              <a:latin typeface="Verdana"/>
            </a:endParaRPr>
          </a:p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“</a:t>
            </a: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A” Standards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0" kern="0" dirty="0">
                <a:latin typeface="Verdana"/>
              </a:rPr>
              <a:t>Apply to University, specifically the PGME office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None/>
            </a:pPr>
            <a:endParaRPr lang="en-US" sz="2000" b="1" kern="0" dirty="0">
              <a:latin typeface="Verdana"/>
            </a:endParaRPr>
          </a:p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b="1" kern="0" dirty="0">
                <a:latin typeface="Verdana"/>
              </a:rPr>
              <a:t>“B” Standards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0" kern="0" dirty="0">
                <a:latin typeface="Verdana"/>
              </a:rPr>
              <a:t>Apply to EACH residency program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0" kern="0" dirty="0">
                <a:latin typeface="Verdana"/>
              </a:rPr>
              <a:t>Updated January 2011 </a:t>
            </a:r>
          </a:p>
        </p:txBody>
      </p:sp>
    </p:spTree>
    <p:extLst>
      <p:ext uri="{BB962C8B-B14F-4D97-AF65-F5344CB8AC3E}">
        <p14:creationId xmlns:p14="http://schemas.microsoft.com/office/powerpoint/2010/main" val="22504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472609" cy="9906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375C"/>
                </a:solidFill>
              </a:rPr>
              <a:t>“A” Standards</a:t>
            </a:r>
            <a:endParaRPr lang="en-US" sz="2800" b="1" dirty="0" smtClean="0">
              <a:solidFill>
                <a:srgbClr val="00375C"/>
              </a:solidFill>
            </a:endParaRPr>
          </a:p>
        </p:txBody>
      </p:sp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7EBCAC-E087-4EB6-946A-C8D1396598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/>
          </a:p>
        </p:txBody>
      </p:sp>
      <p:sp>
        <p:nvSpPr>
          <p:cNvPr id="23557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392588"/>
          </a:xfrm>
        </p:spPr>
        <p:txBody>
          <a:bodyPr/>
          <a:lstStyle/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2400" b="1" kern="0" dirty="0" smtClean="0">
              <a:solidFill>
                <a:srgbClr val="003152"/>
              </a:solidFill>
              <a:latin typeface="Verdana"/>
            </a:endParaRPr>
          </a:p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Standards </a:t>
            </a: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for University &amp; Education Sites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1" kern="0" dirty="0">
                <a:solidFill>
                  <a:srgbClr val="998D5F"/>
                </a:solidFill>
                <a:latin typeface="Verdana"/>
              </a:rPr>
              <a:t>	</a:t>
            </a:r>
            <a:r>
              <a:rPr lang="en-US" sz="2000" b="1" kern="0" dirty="0">
                <a:latin typeface="Verdana"/>
              </a:rPr>
              <a:t>A1	University Structure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1" kern="0" dirty="0">
                <a:latin typeface="Verdana"/>
              </a:rPr>
              <a:t>	A2	Sites for Postgraduate Medical 				Education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1" kern="0" dirty="0">
                <a:latin typeface="Verdana"/>
              </a:rPr>
              <a:t>	A3	Liaison between University and 			Participating Institutions</a:t>
            </a:r>
            <a:endParaRPr lang="en-CA" sz="2000" b="1" kern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852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400601" cy="115287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375C"/>
                </a:solidFill>
              </a:rPr>
              <a:t>Collège des </a:t>
            </a:r>
            <a:r>
              <a:rPr lang="en-US" sz="2800" b="1" dirty="0" err="1" smtClean="0">
                <a:solidFill>
                  <a:srgbClr val="00375C"/>
                </a:solidFill>
              </a:rPr>
              <a:t>médecins</a:t>
            </a:r>
            <a:r>
              <a:rPr lang="en-US" sz="2800" b="1" dirty="0" smtClean="0">
                <a:solidFill>
                  <a:srgbClr val="00375C"/>
                </a:solidFill>
              </a:rPr>
              <a:t> du Québec</a:t>
            </a:r>
          </a:p>
        </p:txBody>
      </p:sp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7DF2FB-7E5F-4421-8566-0E4F27FA7B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19461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556792"/>
            <a:ext cx="8229600" cy="4464596"/>
          </a:xfrm>
        </p:spPr>
        <p:txBody>
          <a:bodyPr/>
          <a:lstStyle/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fr-FR" sz="2400" b="1" kern="0" dirty="0" smtClean="0">
              <a:solidFill>
                <a:srgbClr val="003152"/>
              </a:solidFill>
              <a:latin typeface="Verdana"/>
            </a:endParaRPr>
          </a:p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fr-FR" sz="2400" b="1" kern="0" dirty="0" smtClean="0">
                <a:solidFill>
                  <a:srgbClr val="003152"/>
                </a:solidFill>
                <a:latin typeface="Verdana"/>
              </a:rPr>
              <a:t>Mission</a:t>
            </a: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0" dirty="0" smtClean="0"/>
              <a:t>To </a:t>
            </a:r>
            <a:r>
              <a:rPr lang="en-US" sz="2000" b="0" dirty="0"/>
              <a:t>promote quality medicine so as to protect the </a:t>
            </a:r>
            <a:r>
              <a:rPr lang="en-US" sz="2000" b="0" dirty="0" smtClean="0"/>
              <a:t>public </a:t>
            </a:r>
            <a:r>
              <a:rPr lang="en-US" sz="2000" b="0" dirty="0"/>
              <a:t>and help improve the health of Quebecers.</a:t>
            </a:r>
            <a:endParaRPr lang="fr-FR" sz="2000" b="0" kern="0" dirty="0" smtClean="0">
              <a:latin typeface="Verdana"/>
            </a:endParaRPr>
          </a:p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fr-FR" sz="2400" b="1" kern="0" dirty="0" err="1" smtClean="0">
                <a:latin typeface="Verdana"/>
              </a:rPr>
              <a:t>Since</a:t>
            </a:r>
            <a:r>
              <a:rPr lang="fr-FR" sz="2400" b="1" kern="0" dirty="0" smtClean="0">
                <a:latin typeface="Verdana"/>
              </a:rPr>
              <a:t> 1847</a:t>
            </a: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0" dirty="0"/>
              <a:t>In Quebec, legal responsibility for the accreditation of residency programs is assigned to the CMQ pursuant to regulations made under the </a:t>
            </a:r>
            <a:r>
              <a:rPr lang="en-US" sz="2000" b="0" i="1" dirty="0" err="1"/>
              <a:t>Loi</a:t>
            </a:r>
            <a:r>
              <a:rPr lang="en-US" sz="2000" b="0" i="1" dirty="0"/>
              <a:t> médicale </a:t>
            </a:r>
            <a:r>
              <a:rPr lang="en-US" sz="2000" b="0" dirty="0" smtClean="0"/>
              <a:t>and </a:t>
            </a:r>
            <a:r>
              <a:rPr lang="en-US" sz="2000" b="0" dirty="0"/>
              <a:t>the </a:t>
            </a:r>
            <a:r>
              <a:rPr lang="en-US" sz="2000" b="0" i="1" dirty="0"/>
              <a:t>Code des professions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472609" cy="9906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375C"/>
                </a:solidFill>
              </a:rPr>
              <a:t>“B” Standards</a:t>
            </a:r>
            <a:endParaRPr lang="en-US" sz="2800" b="1" dirty="0" smtClean="0">
              <a:solidFill>
                <a:srgbClr val="00375C"/>
              </a:solidFill>
            </a:endParaRPr>
          </a:p>
        </p:txBody>
      </p:sp>
      <p:sp>
        <p:nvSpPr>
          <p:cNvPr id="23554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4E9A10-7066-4A99-AEAE-E6B2D9A4CD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  <p:sp>
        <p:nvSpPr>
          <p:cNvPr id="24581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392588"/>
          </a:xfrm>
        </p:spPr>
        <p:txBody>
          <a:bodyPr/>
          <a:lstStyle/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2400" b="1" kern="0" dirty="0" smtClean="0">
              <a:solidFill>
                <a:srgbClr val="003152"/>
              </a:solidFill>
              <a:latin typeface="Verdana"/>
            </a:endParaRPr>
          </a:p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Standards </a:t>
            </a: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for EACH residency program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1" kern="0" dirty="0">
                <a:latin typeface="Verdana"/>
              </a:rPr>
              <a:t>	B1	Administrative Structure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1" kern="0" dirty="0">
                <a:latin typeface="Verdana"/>
              </a:rPr>
              <a:t>	B2	Goals &amp; Objectives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1" kern="0" dirty="0">
                <a:latin typeface="Verdana"/>
              </a:rPr>
              <a:t>	B3	Structure and Organization of the		</a:t>
            </a:r>
            <a:r>
              <a:rPr lang="en-US" sz="2000" b="1" kern="0" dirty="0" smtClean="0">
                <a:latin typeface="Verdana"/>
              </a:rPr>
              <a:t>	Program</a:t>
            </a:r>
            <a:endParaRPr lang="en-US" sz="2000" b="1" kern="0" dirty="0">
              <a:latin typeface="Verdana"/>
            </a:endParaRP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1" kern="0" dirty="0">
                <a:latin typeface="Verdana"/>
              </a:rPr>
              <a:t>	B4	Resources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1" kern="0" dirty="0">
                <a:latin typeface="Verdana"/>
              </a:rPr>
              <a:t>	B5	Clinical, Academic &amp; Scholarly 			</a:t>
            </a:r>
            <a:r>
              <a:rPr lang="en-US" sz="2000" b="1" kern="0" dirty="0" smtClean="0">
                <a:latin typeface="Verdana"/>
              </a:rPr>
              <a:t>	Content </a:t>
            </a:r>
            <a:r>
              <a:rPr lang="en-US" sz="2000" b="1" kern="0" dirty="0">
                <a:latin typeface="Verdana"/>
              </a:rPr>
              <a:t>of the Program</a:t>
            </a:r>
          </a:p>
          <a:p>
            <a:pPr marL="688975" lvl="1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1" kern="0" dirty="0">
                <a:latin typeface="Verdana"/>
              </a:rPr>
              <a:t>	B6	</a:t>
            </a:r>
            <a:r>
              <a:rPr lang="en-US" sz="2000" b="1" kern="0" dirty="0" smtClean="0">
                <a:latin typeface="Verdana"/>
              </a:rPr>
              <a:t>Assessment of </a:t>
            </a:r>
            <a:r>
              <a:rPr lang="en-US" sz="2000" b="1" kern="0" dirty="0">
                <a:latin typeface="Verdana"/>
              </a:rPr>
              <a:t>Resident Performance</a:t>
            </a:r>
            <a:endParaRPr lang="en-CA" sz="2000" b="1" kern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237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400601" cy="1152872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375C"/>
                </a:solidFill>
              </a:rPr>
              <a:t>B1 – Administrative Structure</a:t>
            </a:r>
            <a:endParaRPr lang="en-US" sz="2800" b="1" dirty="0" smtClean="0">
              <a:solidFill>
                <a:srgbClr val="00375C"/>
              </a:solidFill>
            </a:endParaRPr>
          </a:p>
        </p:txBody>
      </p:sp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7EBCAC-E087-4EB6-946A-C8D1396598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  <p:sp>
        <p:nvSpPr>
          <p:cNvPr id="23557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700808"/>
            <a:ext cx="8229600" cy="4320580"/>
          </a:xfrm>
        </p:spPr>
        <p:txBody>
          <a:bodyPr/>
          <a:lstStyle/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endParaRPr lang="en-US" sz="2400" b="1" kern="0" dirty="0" smtClean="0">
              <a:solidFill>
                <a:srgbClr val="003152"/>
              </a:solidFill>
              <a:latin typeface="Verdana"/>
            </a:endParaRPr>
          </a:p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1.1	Program </a:t>
            </a: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Director</a:t>
            </a: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>
                <a:latin typeface="Verdana"/>
              </a:rPr>
              <a:t>Overall responsibility for program</a:t>
            </a: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>
                <a:latin typeface="Verdana"/>
              </a:rPr>
              <a:t>Acceptable qualifications</a:t>
            </a:r>
          </a:p>
          <a:p>
            <a:pPr marL="1535113" lvl="3" indent="-2857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kern="0" dirty="0">
                <a:latin typeface="Verdana"/>
              </a:rPr>
              <a:t>Royal </a:t>
            </a:r>
            <a:r>
              <a:rPr lang="en-US" kern="0" dirty="0" smtClean="0">
                <a:latin typeface="Verdana"/>
              </a:rPr>
              <a:t>College/CMQ </a:t>
            </a:r>
            <a:r>
              <a:rPr lang="en-US" kern="0" dirty="0">
                <a:latin typeface="Verdana"/>
              </a:rPr>
              <a:t>certification</a:t>
            </a:r>
            <a:endParaRPr lang="en-US" b="1" kern="0" dirty="0">
              <a:latin typeface="Verdana"/>
            </a:endParaRP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>
                <a:latin typeface="Verdana"/>
              </a:rPr>
              <a:t>Sufficient time &amp; support</a:t>
            </a:r>
          </a:p>
          <a:p>
            <a:pPr marL="1535113" lvl="3" indent="-2857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kern="0" dirty="0">
                <a:latin typeface="Verdana"/>
              </a:rPr>
              <a:t>Generally interpreted as non-clinical time for program administration</a:t>
            </a:r>
          </a:p>
          <a:p>
            <a:pPr marL="1535113" lvl="3" indent="-2857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kern="0" dirty="0">
                <a:latin typeface="Verdana"/>
              </a:rPr>
              <a:t>Impact to operation of program</a:t>
            </a:r>
          </a:p>
        </p:txBody>
      </p:sp>
    </p:spTree>
    <p:extLst>
      <p:ext uri="{BB962C8B-B14F-4D97-AF65-F5344CB8AC3E}">
        <p14:creationId xmlns:p14="http://schemas.microsoft.com/office/powerpoint/2010/main" val="36143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472609" cy="1080864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375C"/>
                </a:solidFill>
              </a:rPr>
              <a:t>B1 – Administrative Structure</a:t>
            </a:r>
            <a:endParaRPr lang="en-US" sz="2800" b="1" dirty="0" smtClean="0">
              <a:solidFill>
                <a:srgbClr val="00375C"/>
              </a:solidFill>
            </a:endParaRPr>
          </a:p>
        </p:txBody>
      </p:sp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7EBCAC-E087-4EB6-946A-C8D1396598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  <p:sp>
        <p:nvSpPr>
          <p:cNvPr id="23557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392588"/>
          </a:xfrm>
        </p:spPr>
        <p:txBody>
          <a:bodyPr/>
          <a:lstStyle/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1.2	Residency Program Committee (RPC)</a:t>
            </a: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 smtClean="0">
                <a:latin typeface="Verdana"/>
              </a:rPr>
              <a:t>Representative from each site &amp; major component</a:t>
            </a: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 smtClean="0">
                <a:latin typeface="Verdana"/>
              </a:rPr>
              <a:t>Resident member of Committee</a:t>
            </a:r>
          </a:p>
          <a:p>
            <a:pPr marL="1535113" lvl="3" indent="-2857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kern="0" dirty="0" smtClean="0">
                <a:latin typeface="Verdana"/>
              </a:rPr>
              <a:t>Elected by the residents</a:t>
            </a:r>
          </a:p>
          <a:p>
            <a:pPr marL="1535113" lvl="3" indent="-2857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kern="0" dirty="0" smtClean="0">
                <a:latin typeface="Verdana"/>
              </a:rPr>
              <a:t>Accountability</a:t>
            </a: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 smtClean="0">
                <a:latin typeface="Verdana"/>
              </a:rPr>
              <a:t>Meets regularly, 4 times/year; keeps minutes</a:t>
            </a: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 smtClean="0">
                <a:latin typeface="Verdana"/>
              </a:rPr>
              <a:t>Communicates regularly with members of program, department, residents</a:t>
            </a: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 smtClean="0">
                <a:latin typeface="Verdana"/>
              </a:rPr>
              <a:t>RPC members responsible for bilateral flow of communication with the specific constituencies they represent</a:t>
            </a: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fr-CA" sz="2000" b="1" kern="0" dirty="0">
              <a:latin typeface="Verdana"/>
            </a:endParaRP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2000" kern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275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400601" cy="1080864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375C"/>
                </a:solidFill>
              </a:rPr>
              <a:t>B1 – Administrative Structure</a:t>
            </a:r>
            <a:endParaRPr lang="en-US" sz="2800" b="1" dirty="0" smtClean="0">
              <a:solidFill>
                <a:srgbClr val="00375C"/>
              </a:solidFill>
            </a:endParaRPr>
          </a:p>
        </p:txBody>
      </p:sp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7EBCAC-E087-4EB6-946A-C8D1396598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/>
          </a:p>
        </p:txBody>
      </p:sp>
      <p:sp>
        <p:nvSpPr>
          <p:cNvPr id="23557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556792"/>
            <a:ext cx="8229600" cy="4464596"/>
          </a:xfrm>
        </p:spPr>
        <p:txBody>
          <a:bodyPr/>
          <a:lstStyle/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1.3	Responsibilities </a:t>
            </a: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of RPC</a:t>
            </a: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>
                <a:latin typeface="Verdana"/>
              </a:rPr>
              <a:t>Planning and operation of program </a:t>
            </a: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>
                <a:latin typeface="Verdana"/>
              </a:rPr>
              <a:t>Opportunities for residents to attain competencies</a:t>
            </a: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>
                <a:latin typeface="Verdana"/>
              </a:rPr>
              <a:t>Selection of residents</a:t>
            </a: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 smtClean="0">
                <a:latin typeface="Verdana"/>
              </a:rPr>
              <a:t>Assessment &amp; </a:t>
            </a:r>
            <a:r>
              <a:rPr lang="en-US" sz="2000" b="1" kern="0" dirty="0">
                <a:latin typeface="Verdana"/>
              </a:rPr>
              <a:t>promotion of residents</a:t>
            </a:r>
          </a:p>
          <a:p>
            <a:pPr marL="1535113" lvl="3" indent="-2857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kern="0" dirty="0">
                <a:latin typeface="Verdana"/>
              </a:rPr>
              <a:t>Organize remediation or probation</a:t>
            </a: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>
                <a:latin typeface="Verdana"/>
              </a:rPr>
              <a:t>Appeal mechanism</a:t>
            </a: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>
                <a:latin typeface="Verdana"/>
              </a:rPr>
              <a:t>Career planning</a:t>
            </a:r>
            <a:r>
              <a:rPr lang="en-US" b="1" kern="0" dirty="0">
                <a:latin typeface="Verdana"/>
              </a:rPr>
              <a:t> &amp; counseling</a:t>
            </a: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>
                <a:latin typeface="Verdana"/>
              </a:rPr>
              <a:t>Manage stress</a:t>
            </a:r>
          </a:p>
          <a:p>
            <a:pPr marL="1535113" lvl="3" indent="-2857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kern="0" dirty="0">
                <a:latin typeface="Verdana"/>
              </a:rPr>
              <a:t>Residents </a:t>
            </a:r>
            <a:r>
              <a:rPr lang="en-US" kern="0" dirty="0" smtClean="0">
                <a:latin typeface="Verdana"/>
              </a:rPr>
              <a:t>awareness</a:t>
            </a:r>
            <a:endParaRPr lang="en-US" sz="1800" kern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627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328592" cy="1116360"/>
          </a:xfrm>
        </p:spPr>
        <p:txBody>
          <a:bodyPr/>
          <a:lstStyle/>
          <a:p>
            <a:r>
              <a:rPr lang="en-US" sz="2800" b="1" dirty="0"/>
              <a:t>B1 – Administrative Structure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kern="0" dirty="0">
                <a:solidFill>
                  <a:srgbClr val="003152"/>
                </a:solidFill>
                <a:latin typeface="Verdana"/>
              </a:rPr>
              <a:t>1.3	Responsibilities of RPC</a:t>
            </a: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 smtClean="0">
                <a:latin typeface="Verdana"/>
              </a:rPr>
              <a:t>Ongoing program review</a:t>
            </a:r>
          </a:p>
          <a:p>
            <a:pPr marL="1568449" lvl="4" indent="-2857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kern="0" dirty="0" smtClean="0">
                <a:latin typeface="Verdana"/>
              </a:rPr>
              <a:t>Clinical and academic components</a:t>
            </a:r>
          </a:p>
          <a:p>
            <a:pPr marL="1568449" lvl="4" indent="-2857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kern="0" dirty="0" smtClean="0">
                <a:latin typeface="Verdana"/>
              </a:rPr>
              <a:t>Resources and facilities</a:t>
            </a:r>
          </a:p>
          <a:p>
            <a:pPr marL="1568449" lvl="4" indent="-2857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kern="0" dirty="0" smtClean="0">
                <a:latin typeface="Verdana"/>
              </a:rPr>
              <a:t>Teachers</a:t>
            </a:r>
          </a:p>
          <a:p>
            <a:pPr marL="1842769" lvl="5" indent="-285750">
              <a:spcBef>
                <a:spcPts val="600"/>
              </a:spcBef>
              <a:buClrTx/>
              <a:buSzTx/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375C"/>
                </a:solidFill>
                <a:latin typeface="Verdana"/>
              </a:rPr>
              <a:t>Feedback mechanisms</a:t>
            </a:r>
          </a:p>
          <a:p>
            <a:pPr marL="1568449" lvl="4" indent="-285750">
              <a:spcBef>
                <a:spcPts val="600"/>
              </a:spcBef>
              <a:buClrTx/>
              <a:buSzTx/>
              <a:buFont typeface="Verdana" pitchFamily="34" charset="0"/>
              <a:buChar char="–"/>
            </a:pPr>
            <a:r>
              <a:rPr lang="fr-CA" sz="1800" kern="0" dirty="0" smtClean="0">
                <a:latin typeface="Verdana"/>
              </a:rPr>
              <a:t>Learning </a:t>
            </a:r>
            <a:r>
              <a:rPr lang="fr-CA" sz="1800" kern="0" dirty="0" err="1" smtClean="0">
                <a:latin typeface="Verdana"/>
              </a:rPr>
              <a:t>environment</a:t>
            </a:r>
            <a:endParaRPr lang="fr-CA" sz="1800" kern="0" dirty="0" smtClean="0">
              <a:latin typeface="Verdana"/>
            </a:endParaRPr>
          </a:p>
          <a:p>
            <a:pPr marL="1568449" lvl="4" indent="-285750">
              <a:spcBef>
                <a:spcPts val="600"/>
              </a:spcBef>
              <a:buClrTx/>
              <a:buSzTx/>
              <a:buFont typeface="Verdana" pitchFamily="34" charset="0"/>
              <a:buChar char="–"/>
            </a:pPr>
            <a:r>
              <a:rPr lang="fr-CA" sz="1800" kern="0" dirty="0" err="1" smtClean="0">
                <a:latin typeface="Verdana"/>
              </a:rPr>
              <a:t>Anonymous</a:t>
            </a:r>
            <a:endParaRPr lang="en-US" sz="1800" kern="0" dirty="0">
              <a:latin typeface="Verdana"/>
            </a:endParaRP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1" kern="0" dirty="0" smtClean="0">
                <a:latin typeface="Verdana"/>
              </a:rPr>
              <a:t>Resident safety</a:t>
            </a:r>
          </a:p>
          <a:p>
            <a:pPr marL="1568449" lvl="4" indent="-28575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fr-CA" sz="1800" kern="0" dirty="0" err="1" smtClean="0">
                <a:latin typeface="Verdana"/>
              </a:rPr>
              <a:t>Written</a:t>
            </a:r>
            <a:r>
              <a:rPr lang="fr-CA" sz="1800" kern="0" dirty="0" smtClean="0">
                <a:latin typeface="Verdana"/>
              </a:rPr>
              <a:t> </a:t>
            </a:r>
            <a:r>
              <a:rPr lang="fr-CA" sz="1800" kern="0" dirty="0" err="1" smtClean="0">
                <a:latin typeface="Verdana"/>
              </a:rPr>
              <a:t>policy</a:t>
            </a:r>
            <a:endParaRPr lang="en-US" sz="1800" kern="0" dirty="0">
              <a:latin typeface="Verdan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D9C7E-A76B-4E7E-A534-5E7683C3B72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328592" cy="1116360"/>
          </a:xfrm>
        </p:spPr>
        <p:txBody>
          <a:bodyPr/>
          <a:lstStyle/>
          <a:p>
            <a:r>
              <a:rPr lang="en-US" sz="2800" b="1" dirty="0"/>
              <a:t>B1 – Administrative Structure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 smtClean="0"/>
          </a:p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kern="0" dirty="0" smtClean="0">
                <a:solidFill>
                  <a:srgbClr val="003152"/>
                </a:solidFill>
                <a:latin typeface="Verdana"/>
              </a:rPr>
              <a:t>1.4</a:t>
            </a:r>
            <a:r>
              <a:rPr lang="en-US" sz="2400" kern="0" dirty="0">
                <a:solidFill>
                  <a:srgbClr val="003152"/>
                </a:solidFill>
                <a:latin typeface="Verdana"/>
              </a:rPr>
              <a:t>	</a:t>
            </a:r>
            <a:r>
              <a:rPr lang="en-US" sz="2400" kern="0" dirty="0" smtClean="0">
                <a:solidFill>
                  <a:srgbClr val="003152"/>
                </a:solidFill>
                <a:latin typeface="Verdana"/>
              </a:rPr>
              <a:t>Site Coordinator</a:t>
            </a:r>
            <a:endParaRPr lang="en-US" sz="2400" kern="0" dirty="0">
              <a:solidFill>
                <a:srgbClr val="003152"/>
              </a:solidFill>
              <a:latin typeface="Verdana"/>
            </a:endParaRP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 smtClean="0">
                <a:latin typeface="Verdana"/>
              </a:rPr>
              <a:t>Active liaison</a:t>
            </a:r>
          </a:p>
          <a:p>
            <a:pPr marL="184149" indent="0" eaLnBrk="1" hangingPunct="1">
              <a:spcAft>
                <a:spcPts val="0"/>
              </a:spcAft>
              <a:buClrTx/>
              <a:buSzTx/>
              <a:buNone/>
            </a:pPr>
            <a:endParaRPr lang="fr-CA" dirty="0"/>
          </a:p>
          <a:p>
            <a:pPr marL="0" indent="0" eaLnBrk="1" hangingPunct="1">
              <a:spcAft>
                <a:spcPts val="0"/>
              </a:spcAft>
              <a:buClrTx/>
              <a:buSzTx/>
              <a:buNone/>
            </a:pPr>
            <a:r>
              <a:rPr lang="fr-CA" sz="2400" kern="0" dirty="0" smtClean="0">
                <a:solidFill>
                  <a:srgbClr val="003152"/>
                </a:solidFill>
                <a:latin typeface="Verdana"/>
              </a:rPr>
              <a:t>1.5	</a:t>
            </a:r>
            <a:r>
              <a:rPr lang="en-US" sz="2400" kern="0" dirty="0" smtClean="0">
                <a:solidFill>
                  <a:srgbClr val="003152"/>
                </a:solidFill>
                <a:latin typeface="Verdana"/>
              </a:rPr>
              <a:t>Research coordinator</a:t>
            </a:r>
          </a:p>
          <a:p>
            <a:pPr marL="184149" indent="0" eaLnBrk="1" hangingPunct="1">
              <a:spcAft>
                <a:spcPts val="0"/>
              </a:spcAft>
              <a:buClrTx/>
              <a:buSzTx/>
              <a:buNone/>
            </a:pPr>
            <a:endParaRPr lang="en-US" dirty="0" smtClean="0"/>
          </a:p>
          <a:p>
            <a:pPr mar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kern="0" dirty="0" smtClean="0">
                <a:solidFill>
                  <a:srgbClr val="003152"/>
                </a:solidFill>
                <a:latin typeface="Verdana"/>
              </a:rPr>
              <a:t>1.6	Environment of inquiry and scholarship</a:t>
            </a:r>
          </a:p>
          <a:p>
            <a:endParaRPr lang="fr-CA" dirty="0" smtClean="0"/>
          </a:p>
          <a:p>
            <a:endParaRPr lang="fr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D9C7E-A76B-4E7E-A534-5E7683C3B72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472609" cy="115287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solidFill>
                  <a:srgbClr val="00375C"/>
                </a:solidFill>
              </a:rPr>
              <a:t>B1 – Administrative </a:t>
            </a:r>
            <a:r>
              <a:rPr lang="en-US" sz="2800" b="1" dirty="0" smtClean="0">
                <a:solidFill>
                  <a:srgbClr val="00375C"/>
                </a:solidFill>
              </a:rPr>
              <a:t>Structure </a:t>
            </a:r>
            <a:r>
              <a:rPr lang="en-US" sz="2800" b="1" dirty="0" smtClean="0"/>
              <a:t>“Pitfalls”</a:t>
            </a:r>
            <a:endParaRPr lang="en-US" sz="2800" b="1" dirty="0" smtClean="0">
              <a:solidFill>
                <a:srgbClr val="00375C"/>
              </a:solidFill>
            </a:endParaRPr>
          </a:p>
        </p:txBody>
      </p:sp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7EBCAC-E087-4EB6-946A-C8D1396598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/>
          </a:p>
        </p:txBody>
      </p:sp>
      <p:sp>
        <p:nvSpPr>
          <p:cNvPr id="23557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392588"/>
          </a:xfrm>
        </p:spPr>
        <p:txBody>
          <a:bodyPr/>
          <a:lstStyle/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endParaRPr lang="en-US" sz="2400" kern="0" dirty="0" smtClean="0">
              <a:latin typeface="Verdana"/>
            </a:endParaRPr>
          </a:p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r>
              <a:rPr lang="en-US" sz="2400" kern="0" dirty="0" smtClean="0">
                <a:latin typeface="Verdana"/>
              </a:rPr>
              <a:t>Program </a:t>
            </a:r>
            <a:r>
              <a:rPr lang="en-US" sz="2400" kern="0" dirty="0">
                <a:latin typeface="Verdana"/>
              </a:rPr>
              <a:t>director autocratic</a:t>
            </a:r>
          </a:p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r>
              <a:rPr lang="en-US" sz="2400" kern="0" dirty="0">
                <a:latin typeface="Verdana"/>
              </a:rPr>
              <a:t>Residency Program Committee dysfunctional</a:t>
            </a:r>
          </a:p>
          <a:p>
            <a:pPr marL="801687" lvl="1" indent="-342900" eaLnBrk="1" hangingPunct="1">
              <a:spcBef>
                <a:spcPts val="400"/>
              </a:spcBef>
              <a:buClrTx/>
              <a:buSzTx/>
              <a:buFont typeface="Verdana" pitchFamily="34" charset="0"/>
              <a:buChar char="–"/>
            </a:pPr>
            <a:r>
              <a:rPr lang="en-US" sz="2000" kern="0" dirty="0">
                <a:latin typeface="Verdana"/>
              </a:rPr>
              <a:t>Unclear Terms of Reference (membership, tasks and responsibilities)</a:t>
            </a:r>
          </a:p>
          <a:p>
            <a:pPr marL="1260475" lvl="2" indent="-285750" eaLnBrk="1" hangingPunct="1">
              <a:spcBef>
                <a:spcPts val="400"/>
              </a:spcBef>
              <a:buClrTx/>
              <a:buSzTx/>
              <a:buFont typeface="Arial" pitchFamily="34" charset="0"/>
              <a:buChar char="•"/>
            </a:pPr>
            <a:r>
              <a:rPr lang="en-US" sz="1800" kern="0" dirty="0">
                <a:latin typeface="Verdana"/>
              </a:rPr>
              <a:t>Agenda and minutes poorly structured</a:t>
            </a:r>
          </a:p>
          <a:p>
            <a:pPr marL="1260475" lvl="2" indent="-285750" eaLnBrk="1" hangingPunct="1">
              <a:spcBef>
                <a:spcPts val="400"/>
              </a:spcBef>
              <a:buClrTx/>
              <a:buSzTx/>
              <a:buFont typeface="Arial" pitchFamily="34" charset="0"/>
              <a:buChar char="•"/>
            </a:pPr>
            <a:r>
              <a:rPr lang="en-US" sz="1800" kern="0" dirty="0">
                <a:latin typeface="Verdana"/>
              </a:rPr>
              <a:t>Poor attendance</a:t>
            </a:r>
          </a:p>
          <a:p>
            <a:pPr marL="801687" lvl="1" indent="-342900" eaLnBrk="1" hangingPunct="1">
              <a:spcBef>
                <a:spcPts val="400"/>
              </a:spcBef>
              <a:buClrTx/>
              <a:buSzTx/>
              <a:buFont typeface="Verdana" pitchFamily="34" charset="0"/>
              <a:buChar char="–"/>
            </a:pPr>
            <a:r>
              <a:rPr lang="en-US" sz="2000" kern="0" dirty="0" smtClean="0">
                <a:latin typeface="Verdana"/>
              </a:rPr>
              <a:t>Department chair </a:t>
            </a:r>
            <a:r>
              <a:rPr lang="en-US" sz="2000" kern="0" dirty="0">
                <a:latin typeface="Verdana"/>
              </a:rPr>
              <a:t>unduly influential</a:t>
            </a:r>
          </a:p>
          <a:p>
            <a:pPr marL="801687" lvl="1" indent="-342900" eaLnBrk="1" hangingPunct="1">
              <a:spcBef>
                <a:spcPts val="400"/>
              </a:spcBef>
              <a:buClrTx/>
              <a:buSzTx/>
              <a:buFont typeface="Verdana" pitchFamily="34" charset="0"/>
              <a:buChar char="–"/>
            </a:pPr>
            <a:r>
              <a:rPr lang="en-US" sz="2000" kern="0" dirty="0">
                <a:latin typeface="Verdana"/>
              </a:rPr>
              <a:t>RPC is conducted as part of a </a:t>
            </a:r>
            <a:r>
              <a:rPr lang="en-US" sz="2000" kern="0" dirty="0" err="1">
                <a:latin typeface="Verdana"/>
              </a:rPr>
              <a:t>Dept</a:t>
            </a:r>
            <a:r>
              <a:rPr lang="en-US" sz="2000" kern="0" dirty="0">
                <a:latin typeface="Verdana"/>
              </a:rPr>
              <a:t>/</a:t>
            </a:r>
            <a:r>
              <a:rPr lang="en-US" sz="2000" kern="0" dirty="0" err="1">
                <a:latin typeface="Verdana"/>
              </a:rPr>
              <a:t>Div</a:t>
            </a:r>
            <a:r>
              <a:rPr lang="en-US" sz="2000" kern="0" dirty="0">
                <a:latin typeface="Verdana"/>
              </a:rPr>
              <a:t> meeting</a:t>
            </a:r>
          </a:p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r>
              <a:rPr lang="en-US" sz="2400" kern="0" dirty="0">
                <a:latin typeface="Verdana"/>
              </a:rPr>
              <a:t>No resident voice</a:t>
            </a:r>
          </a:p>
        </p:txBody>
      </p:sp>
    </p:spTree>
    <p:extLst>
      <p:ext uri="{BB962C8B-B14F-4D97-AF65-F5344CB8AC3E}">
        <p14:creationId xmlns:p14="http://schemas.microsoft.com/office/powerpoint/2010/main" val="16590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400601" cy="1152872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375C"/>
                </a:solidFill>
              </a:rPr>
              <a:t>B2 – Goals &amp; Objectives</a:t>
            </a:r>
            <a:endParaRPr lang="en-US" sz="2800" b="1" dirty="0" smtClean="0">
              <a:solidFill>
                <a:srgbClr val="00375C"/>
              </a:solidFill>
            </a:endParaRPr>
          </a:p>
        </p:txBody>
      </p:sp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7EBCAC-E087-4EB6-946A-C8D1396598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/>
          </a:p>
        </p:txBody>
      </p:sp>
      <p:sp>
        <p:nvSpPr>
          <p:cNvPr id="23557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556792"/>
            <a:ext cx="8229600" cy="4464596"/>
          </a:xfrm>
        </p:spPr>
        <p:txBody>
          <a:bodyPr>
            <a:normAutofit fontScale="92500" lnSpcReduction="20000"/>
          </a:bodyPr>
          <a:lstStyle/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endParaRPr lang="en-US" sz="2400" b="1" kern="0" dirty="0" smtClean="0">
              <a:solidFill>
                <a:srgbClr val="003152"/>
              </a:solidFill>
              <a:latin typeface="Verdana"/>
            </a:endParaRPr>
          </a:p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2.1	Overall </a:t>
            </a: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statement </a:t>
            </a:r>
          </a:p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2.2	Structure to reflect the</a:t>
            </a:r>
          </a:p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kern="0" dirty="0">
                <a:solidFill>
                  <a:srgbClr val="003152"/>
                </a:solidFill>
                <a:latin typeface="Verdana"/>
              </a:rPr>
              <a:t>	</a:t>
            </a: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CanMEDS competency</a:t>
            </a:r>
          </a:p>
          <a:p>
            <a:pPr marL="1238250" lvl="3" indent="-230188">
              <a:spcBef>
                <a:spcPts val="600"/>
              </a:spcBef>
              <a:buClrTx/>
              <a:buSzTx/>
              <a:buFont typeface="Times" pitchFamily="1" charset="0"/>
              <a:buChar char="•"/>
            </a:pPr>
            <a:r>
              <a:rPr lang="en-US" sz="2000" kern="0" dirty="0" smtClean="0">
                <a:latin typeface="Verdana"/>
              </a:rPr>
              <a:t>Used </a:t>
            </a:r>
            <a:r>
              <a:rPr lang="en-US" sz="2000" kern="0" dirty="0">
                <a:latin typeface="Verdana"/>
              </a:rPr>
              <a:t>in planning &amp; </a:t>
            </a:r>
            <a:r>
              <a:rPr lang="en-US" sz="2000" kern="0" dirty="0" smtClean="0">
                <a:latin typeface="Verdana"/>
              </a:rPr>
              <a:t>assessment</a:t>
            </a:r>
          </a:p>
          <a:p>
            <a:pPr marL="1008062" lvl="3" indent="0">
              <a:spcBef>
                <a:spcPts val="0"/>
              </a:spcBef>
              <a:buClrTx/>
              <a:buSzTx/>
              <a:buNone/>
            </a:pPr>
            <a:r>
              <a:rPr lang="en-US" sz="2000" kern="0" dirty="0" smtClean="0">
                <a:latin typeface="Verdana"/>
              </a:rPr>
              <a:t>   of </a:t>
            </a:r>
            <a:r>
              <a:rPr lang="en-US" sz="2000" kern="0" dirty="0">
                <a:latin typeface="Verdana"/>
              </a:rPr>
              <a:t>residents</a:t>
            </a:r>
          </a:p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2.3	Rotation-specific</a:t>
            </a:r>
            <a:endParaRPr lang="en-US" sz="2400" b="1" kern="0" dirty="0">
              <a:solidFill>
                <a:srgbClr val="003152"/>
              </a:solidFill>
              <a:latin typeface="Verdana"/>
            </a:endParaRPr>
          </a:p>
          <a:p>
            <a:pPr marL="1238250" lvl="3" indent="-230188">
              <a:spcBef>
                <a:spcPts val="600"/>
              </a:spcBef>
              <a:buClrTx/>
              <a:buSzTx/>
              <a:buFont typeface="Times" pitchFamily="1" charset="0"/>
              <a:buChar char="•"/>
            </a:pPr>
            <a:r>
              <a:rPr lang="en-US" sz="2000" kern="0" dirty="0" smtClean="0">
                <a:latin typeface="Verdana"/>
              </a:rPr>
              <a:t>Used </a:t>
            </a:r>
            <a:r>
              <a:rPr lang="en-US" sz="2000" kern="0" dirty="0">
                <a:latin typeface="Verdana"/>
              </a:rPr>
              <a:t>in planning &amp; assessment of residents</a:t>
            </a:r>
          </a:p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b="1" kern="0" dirty="0" smtClean="0">
                <a:latin typeface="Verdana"/>
              </a:rPr>
              <a:t>2.4	Resident </a:t>
            </a:r>
            <a:r>
              <a:rPr lang="en-US" sz="2400" b="1" kern="0" dirty="0">
                <a:latin typeface="Verdana"/>
              </a:rPr>
              <a:t>&amp; staff have copies</a:t>
            </a: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>
                <a:latin typeface="Verdana"/>
              </a:rPr>
              <a:t>Used in teaching, learning, </a:t>
            </a:r>
            <a:r>
              <a:rPr lang="en-US" sz="2000" kern="0" dirty="0" smtClean="0">
                <a:latin typeface="Verdana"/>
              </a:rPr>
              <a:t>assessment</a:t>
            </a:r>
            <a:endParaRPr lang="en-US" sz="2000" kern="0" dirty="0">
              <a:latin typeface="Verdana"/>
            </a:endParaRP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>
                <a:latin typeface="Verdana"/>
              </a:rPr>
              <a:t>Learning strategies developed </a:t>
            </a:r>
            <a:r>
              <a:rPr lang="en-US" sz="2000" kern="0" dirty="0" smtClean="0">
                <a:latin typeface="Verdana"/>
              </a:rPr>
              <a:t>at </a:t>
            </a:r>
            <a:r>
              <a:rPr lang="en-US" sz="2000" kern="0" dirty="0">
                <a:latin typeface="Verdana"/>
              </a:rPr>
              <a:t>start of rotation</a:t>
            </a:r>
          </a:p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b="1" kern="0" dirty="0" smtClean="0">
                <a:latin typeface="Verdana"/>
              </a:rPr>
              <a:t>2.5	Regular </a:t>
            </a:r>
            <a:r>
              <a:rPr lang="en-US" sz="2400" b="1" kern="0" dirty="0">
                <a:latin typeface="Verdana"/>
              </a:rPr>
              <a:t>review</a:t>
            </a:r>
          </a:p>
          <a:p>
            <a:pPr marL="1238250" lvl="3" indent="-230188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>
                <a:latin typeface="Verdana"/>
              </a:rPr>
              <a:t>At least every </a:t>
            </a:r>
            <a:r>
              <a:rPr lang="en-US" sz="2000" kern="0" dirty="0" smtClean="0">
                <a:latin typeface="Verdana"/>
              </a:rPr>
              <a:t>two </a:t>
            </a:r>
            <a:r>
              <a:rPr lang="en-US" sz="2000" kern="0" dirty="0">
                <a:latin typeface="Verdana"/>
              </a:rPr>
              <a:t>years </a:t>
            </a:r>
            <a:endParaRPr lang="en-CA" sz="2000" kern="0" dirty="0">
              <a:latin typeface="Verdana"/>
            </a:endParaRPr>
          </a:p>
        </p:txBody>
      </p:sp>
      <p:pic>
        <p:nvPicPr>
          <p:cNvPr id="6" name="Picture 9" descr="CanMEDS_diagram_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484784"/>
            <a:ext cx="1956792" cy="216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05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400601" cy="115287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375C"/>
                </a:solidFill>
              </a:rPr>
              <a:t>B2 </a:t>
            </a:r>
            <a:r>
              <a:rPr lang="en-US" sz="2800" b="1" dirty="0">
                <a:solidFill>
                  <a:srgbClr val="00375C"/>
                </a:solidFill>
              </a:rPr>
              <a:t>– </a:t>
            </a:r>
            <a:r>
              <a:rPr lang="en-US" sz="2800" b="1" dirty="0" smtClean="0">
                <a:solidFill>
                  <a:srgbClr val="00375C"/>
                </a:solidFill>
              </a:rPr>
              <a:t>Goals and Objectives</a:t>
            </a:r>
            <a:br>
              <a:rPr lang="en-US" sz="2800" b="1" dirty="0" smtClean="0">
                <a:solidFill>
                  <a:srgbClr val="00375C"/>
                </a:solidFill>
              </a:rPr>
            </a:br>
            <a:r>
              <a:rPr lang="en-US" sz="2800" b="1" dirty="0" smtClean="0"/>
              <a:t>“Pitfalls”</a:t>
            </a:r>
          </a:p>
        </p:txBody>
      </p:sp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7EBCAC-E087-4EB6-946A-C8D1396598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/>
          </a:p>
        </p:txBody>
      </p:sp>
      <p:sp>
        <p:nvSpPr>
          <p:cNvPr id="23557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392588"/>
          </a:xfrm>
        </p:spPr>
        <p:txBody>
          <a:bodyPr/>
          <a:lstStyle/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endParaRPr lang="en-US" sz="2400" kern="0" dirty="0" smtClean="0">
              <a:latin typeface="Verdana"/>
            </a:endParaRPr>
          </a:p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r>
              <a:rPr lang="en-US" sz="2400" kern="0" dirty="0" smtClean="0">
                <a:latin typeface="Verdana"/>
              </a:rPr>
              <a:t>Missing </a:t>
            </a:r>
            <a:r>
              <a:rPr lang="en-US" sz="2400" kern="0" dirty="0">
                <a:latin typeface="Verdana"/>
              </a:rPr>
              <a:t>CanMEDS roles in overall structure</a:t>
            </a:r>
          </a:p>
          <a:p>
            <a:pPr marL="801687" lvl="1" indent="-342900" eaLnBrk="1" hangingPunct="1">
              <a:spcBef>
                <a:spcPts val="400"/>
              </a:spcBef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Okay to have rotations in which all CanMEDS roles may not apply (research, certain electives)</a:t>
            </a:r>
          </a:p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r>
              <a:rPr lang="en-US" sz="2400" kern="0" dirty="0">
                <a:latin typeface="Verdana"/>
              </a:rPr>
              <a:t>Goals and objectives not used by faculty/residents</a:t>
            </a:r>
          </a:p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r>
              <a:rPr lang="en-US" sz="2400" kern="0" dirty="0">
                <a:latin typeface="Verdana"/>
              </a:rPr>
              <a:t>Goals and objectives dysfunctional – does not inform evaluation</a:t>
            </a:r>
          </a:p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r>
              <a:rPr lang="en-US" sz="2400" kern="0" dirty="0">
                <a:latin typeface="Verdana"/>
              </a:rPr>
              <a:t>Goals and objectives not reviewed regularly</a:t>
            </a:r>
          </a:p>
        </p:txBody>
      </p:sp>
    </p:spTree>
    <p:extLst>
      <p:ext uri="{BB962C8B-B14F-4D97-AF65-F5344CB8AC3E}">
        <p14:creationId xmlns:p14="http://schemas.microsoft.com/office/powerpoint/2010/main" val="34743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2"/>
          <p:cNvSpPr>
            <a:spLocks noGrp="1"/>
          </p:cNvSpPr>
          <p:nvPr>
            <p:ph type="title"/>
          </p:nvPr>
        </p:nvSpPr>
        <p:spPr>
          <a:xfrm>
            <a:off x="2123728" y="260648"/>
            <a:ext cx="5328593" cy="1080864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375C"/>
                </a:solidFill>
              </a:rPr>
              <a:t>B3 – Structure &amp; Organization</a:t>
            </a:r>
            <a:endParaRPr lang="en-US" sz="2800" b="1" dirty="0" smtClean="0">
              <a:solidFill>
                <a:srgbClr val="00375C"/>
              </a:solidFill>
            </a:endParaRPr>
          </a:p>
        </p:txBody>
      </p:sp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95006-15D6-41D8-98E7-AA0DC62759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/>
          </a:p>
        </p:txBody>
      </p:sp>
      <p:sp>
        <p:nvSpPr>
          <p:cNvPr id="26629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4752528"/>
          </a:xfrm>
        </p:spPr>
        <p:txBody>
          <a:bodyPr>
            <a:normAutofit fontScale="85000" lnSpcReduction="20000"/>
          </a:bodyPr>
          <a:lstStyle/>
          <a:p>
            <a:pPr marL="914400" lvl="0" indent="-914400" eaLnBrk="1" hangingPunct="1">
              <a:lnSpc>
                <a:spcPct val="12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en-US" kern="0" dirty="0" smtClean="0">
                <a:solidFill>
                  <a:srgbClr val="003152"/>
                </a:solidFill>
                <a:latin typeface="Verdana"/>
                <a:ea typeface="Osaka"/>
              </a:rPr>
              <a:t>3.1	</a:t>
            </a:r>
            <a:r>
              <a:rPr lang="en-US" kern="0" dirty="0" smtClean="0">
                <a:latin typeface="Verdana"/>
                <a:ea typeface="Osaka"/>
              </a:rPr>
              <a:t>Program provides all components of training as outlined in the specialty-specific documents</a:t>
            </a:r>
            <a:r>
              <a:rPr lang="en-US" sz="2400" kern="0" dirty="0">
                <a:latin typeface="Verdana"/>
                <a:ea typeface="Osaka"/>
              </a:rPr>
              <a:t>	</a:t>
            </a:r>
          </a:p>
          <a:p>
            <a:pPr marL="1103313" lvl="1" indent="-180975" eaLnBrk="1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200" b="0" kern="0" dirty="0">
                <a:latin typeface="Verdana"/>
                <a:ea typeface="Osaka"/>
              </a:rPr>
              <a:t>Objectives of training (OTR</a:t>
            </a:r>
            <a:r>
              <a:rPr lang="en-US" sz="2200" b="0" kern="0" dirty="0" smtClean="0">
                <a:latin typeface="Verdana"/>
                <a:ea typeface="Osaka"/>
              </a:rPr>
              <a:t>)</a:t>
            </a:r>
          </a:p>
          <a:p>
            <a:pPr marL="1103313" lvl="1" indent="-180975" eaLnBrk="1" hangingPunct="1">
              <a:lnSpc>
                <a:spcPct val="120000"/>
              </a:lnSpc>
              <a:spcBef>
                <a:spcPts val="4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200" b="0" kern="0" dirty="0">
                <a:latin typeface="Verdana"/>
                <a:ea typeface="Osaka"/>
              </a:rPr>
              <a:t>Specialty training requirements (STR</a:t>
            </a:r>
            <a:r>
              <a:rPr lang="en-US" sz="2200" b="0" kern="0" dirty="0" smtClean="0">
                <a:latin typeface="Verdana"/>
                <a:ea typeface="Osaka"/>
              </a:rPr>
              <a:t>)</a:t>
            </a:r>
          </a:p>
          <a:p>
            <a:pPr marL="1103313" lvl="1" indent="-180975" eaLnBrk="1" hangingPunct="1">
              <a:lnSpc>
                <a:spcPct val="120000"/>
              </a:lnSpc>
              <a:spcBef>
                <a:spcPts val="4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200" b="0" kern="0" dirty="0">
                <a:latin typeface="Verdana"/>
                <a:ea typeface="Osaka"/>
              </a:rPr>
              <a:t>Specific standards of accreditation (SSA)</a:t>
            </a:r>
          </a:p>
          <a:p>
            <a:pPr marL="914400" lvl="0" indent="-914400" eaLnBrk="1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kern="0" dirty="0" smtClean="0">
                <a:latin typeface="Verdana"/>
                <a:ea typeface="Osaka"/>
              </a:rPr>
              <a:t>3.2</a:t>
            </a:r>
            <a:r>
              <a:rPr lang="en-US" kern="0" dirty="0">
                <a:latin typeface="Verdana"/>
                <a:ea typeface="Osaka"/>
              </a:rPr>
              <a:t>	Appropriate supervision</a:t>
            </a:r>
            <a:r>
              <a:rPr lang="en-US" sz="2400" kern="0" dirty="0">
                <a:latin typeface="Verdana"/>
                <a:ea typeface="Osaka"/>
              </a:rPr>
              <a:t>	</a:t>
            </a:r>
          </a:p>
          <a:p>
            <a:pPr marL="1103313" lvl="1" indent="-180975" eaLnBrk="1" hangingPunct="1">
              <a:lnSpc>
                <a:spcPct val="120000"/>
              </a:lnSpc>
              <a:spcBef>
                <a:spcPts val="4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200" b="0" kern="0" dirty="0">
                <a:latin typeface="Verdana"/>
                <a:ea typeface="Osaka"/>
              </a:rPr>
              <a:t>According to level of training, ability/competence and experience</a:t>
            </a:r>
          </a:p>
          <a:p>
            <a:pPr marL="230188" lvl="0" indent="-230188" eaLnBrk="1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kern="0" dirty="0">
                <a:latin typeface="Verdana"/>
                <a:ea typeface="Osaka"/>
              </a:rPr>
              <a:t>3.3	Increasing professional responsibility</a:t>
            </a:r>
          </a:p>
          <a:p>
            <a:pPr marL="230188" lvl="0" indent="-230188" eaLnBrk="1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kern="0" dirty="0">
                <a:latin typeface="Verdana"/>
                <a:ea typeface="Osaka"/>
              </a:rPr>
              <a:t>3.4	Senior resident </a:t>
            </a:r>
            <a:r>
              <a:rPr lang="en-US" kern="0" dirty="0" smtClean="0">
                <a:latin typeface="Verdana"/>
                <a:ea typeface="Osaka"/>
              </a:rPr>
              <a:t>role</a:t>
            </a:r>
          </a:p>
          <a:p>
            <a:pPr marL="230188" lvl="0" indent="-230188" eaLnBrk="1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kern="0" dirty="0">
                <a:latin typeface="Verdana"/>
                <a:ea typeface="Osaka"/>
              </a:rPr>
              <a:t>3.5	Balance of service and education </a:t>
            </a:r>
          </a:p>
          <a:p>
            <a:pPr marL="1103313" lvl="1" indent="-180975" eaLnBrk="1" hangingPunct="1">
              <a:lnSpc>
                <a:spcPct val="110000"/>
              </a:lnSpc>
              <a:spcBef>
                <a:spcPts val="4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200" b="0" kern="0" dirty="0">
                <a:latin typeface="Verdana"/>
                <a:ea typeface="Osaka"/>
              </a:rPr>
              <a:t>Ability to follow academic </a:t>
            </a:r>
            <a:r>
              <a:rPr lang="en-US" sz="2200" b="0" kern="0" dirty="0" smtClean="0">
                <a:latin typeface="Verdana"/>
                <a:ea typeface="Osaka"/>
              </a:rPr>
              <a:t>sessions</a:t>
            </a:r>
            <a:endParaRPr lang="en-CA" sz="2000" b="0" kern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67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250770"/>
            <a:ext cx="5400601" cy="12248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00375C"/>
                </a:solidFill>
              </a:rPr>
              <a:t>Royal College of Physicians and Surgeons of Canada</a:t>
            </a:r>
            <a:endParaRPr lang="en-US" sz="2600" b="1" dirty="0">
              <a:solidFill>
                <a:srgbClr val="00375C"/>
              </a:solidFill>
            </a:endParaRPr>
          </a:p>
        </p:txBody>
      </p:sp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3AEE09-AA21-4EF1-8E71-5136AA07C7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  <p:sp>
        <p:nvSpPr>
          <p:cNvPr id="20485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608512"/>
          </a:xfrm>
        </p:spPr>
        <p:txBody>
          <a:bodyPr/>
          <a:lstStyle/>
          <a:p>
            <a:pPr marL="230188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fr-CA" sz="2400" kern="0" dirty="0" smtClean="0">
              <a:solidFill>
                <a:srgbClr val="003152"/>
              </a:solidFill>
              <a:latin typeface="Verdana"/>
            </a:endParaRPr>
          </a:p>
          <a:p>
            <a:pPr marL="0" indent="0" eaLnBrk="1" hangingPunct="1">
              <a:spcAft>
                <a:spcPts val="0"/>
              </a:spcAft>
              <a:buClrTx/>
              <a:buSzTx/>
              <a:buNone/>
            </a:pPr>
            <a:r>
              <a:rPr lang="fr-CA" sz="2400" kern="0" dirty="0" smtClean="0">
                <a:solidFill>
                  <a:srgbClr val="003152"/>
                </a:solidFill>
                <a:latin typeface="Verdana"/>
              </a:rPr>
              <a:t>Mission</a:t>
            </a:r>
            <a:endParaRPr lang="en-US" sz="2400" kern="0" dirty="0" smtClean="0">
              <a:solidFill>
                <a:srgbClr val="003152"/>
              </a:solidFill>
              <a:latin typeface="Verdana"/>
            </a:endParaRP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0" dirty="0"/>
              <a:t>To improve the health and care of Canadians by leading in medical education, professional standards, physician competence and continuous enhancement of the health system.</a:t>
            </a:r>
            <a:endParaRPr lang="en-US" sz="2000" b="0" strike="sngStrike" kern="0" dirty="0" smtClean="0">
              <a:latin typeface="Verdana"/>
            </a:endParaRPr>
          </a:p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b="1" kern="0" dirty="0" smtClean="0">
                <a:latin typeface="Verdana"/>
              </a:rPr>
              <a:t>Since 1929</a:t>
            </a:r>
            <a:endParaRPr lang="en-US" sz="2400" b="1" kern="0" dirty="0">
              <a:latin typeface="Verdana"/>
            </a:endParaRP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b="0" dirty="0"/>
              <a:t>A special Act of Parliament established The Royal College of Physicians and Surgeons of Canada to oversee postgraduate medical education for medical and surgical specialties.</a:t>
            </a:r>
            <a:endParaRPr lang="fr-FR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2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472609" cy="1152872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375C"/>
                </a:solidFill>
              </a:rPr>
              <a:t>B3 – Structure &amp; Organization</a:t>
            </a:r>
            <a:endParaRPr lang="en-US" sz="2800" b="1" dirty="0" smtClean="0">
              <a:solidFill>
                <a:srgbClr val="00375C"/>
              </a:solidFill>
            </a:endParaRPr>
          </a:p>
        </p:txBody>
      </p:sp>
      <p:sp>
        <p:nvSpPr>
          <p:cNvPr id="26626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45F690-C0CA-4A4D-9A03-E168331071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/>
          </a:p>
        </p:txBody>
      </p:sp>
      <p:sp>
        <p:nvSpPr>
          <p:cNvPr id="2765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556792"/>
            <a:ext cx="8229600" cy="4464596"/>
          </a:xfrm>
        </p:spPr>
        <p:txBody>
          <a:bodyPr>
            <a:normAutofit/>
          </a:bodyPr>
          <a:lstStyle/>
          <a:p>
            <a:pPr marL="230188" lvl="0" indent="-230188" eaLnBrk="1" hangingPunct="1">
              <a:lnSpc>
                <a:spcPct val="11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2400" kern="0" dirty="0" smtClean="0">
                <a:solidFill>
                  <a:srgbClr val="003152"/>
                </a:solidFill>
                <a:latin typeface="Verdana"/>
              </a:rPr>
              <a:t>3.6</a:t>
            </a:r>
            <a:r>
              <a:rPr lang="en-US" sz="2400" kern="0" dirty="0">
                <a:solidFill>
                  <a:srgbClr val="003152"/>
                </a:solidFill>
                <a:latin typeface="Verdana"/>
              </a:rPr>
              <a:t>	</a:t>
            </a:r>
            <a:r>
              <a:rPr lang="en-US" sz="2400" kern="0" dirty="0">
                <a:latin typeface="Verdana"/>
              </a:rPr>
              <a:t>Equivalent opportunity for each </a:t>
            </a:r>
            <a:r>
              <a:rPr lang="en-US" sz="2400" kern="0" dirty="0" smtClean="0">
                <a:latin typeface="Verdana"/>
              </a:rPr>
              <a:t>resident</a:t>
            </a:r>
            <a:endParaRPr lang="en-US" sz="2400" kern="0" dirty="0">
              <a:latin typeface="Verdana"/>
            </a:endParaRPr>
          </a:p>
          <a:p>
            <a:pPr marL="230188" lvl="0" indent="-230188" eaLnBrk="1" hangingPunct="1">
              <a:lnSpc>
                <a:spcPct val="11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2400" kern="0" dirty="0">
                <a:latin typeface="Verdana"/>
              </a:rPr>
              <a:t>3.7	Opportunity for electives</a:t>
            </a:r>
          </a:p>
          <a:p>
            <a:pPr marL="230188" lvl="0" indent="-230188" eaLnBrk="1" hangingPunct="1">
              <a:lnSpc>
                <a:spcPct val="11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2400" kern="0" dirty="0">
                <a:latin typeface="Verdana"/>
              </a:rPr>
              <a:t>3.8	Role of each site clearly defined</a:t>
            </a:r>
          </a:p>
          <a:p>
            <a:pPr marL="230188" lvl="0" indent="-230188" eaLnBrk="1" hangingPunct="1">
              <a:lnSpc>
                <a:spcPct val="11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2400" kern="0" dirty="0">
                <a:latin typeface="Verdana"/>
              </a:rPr>
              <a:t>3.9	Safe learning/educational environment</a:t>
            </a:r>
          </a:p>
          <a:p>
            <a:pPr marL="1377950" lvl="2" indent="-231775" eaLnBrk="1" hangingPunct="1">
              <a:lnSpc>
                <a:spcPct val="110000"/>
              </a:lnSpc>
              <a:spcBef>
                <a:spcPts val="400"/>
              </a:spcBef>
              <a:buSzPct val="100000"/>
              <a:buFont typeface="Arial" charset="0"/>
              <a:buChar char="•"/>
            </a:pPr>
            <a:r>
              <a:rPr lang="en-US" kern="0" dirty="0">
                <a:latin typeface="Verdana"/>
              </a:rPr>
              <a:t> Free from intimidation, harassment or abuse</a:t>
            </a:r>
          </a:p>
          <a:p>
            <a:pPr marL="1377950" lvl="2" indent="-231775" eaLnBrk="1" hangingPunct="1">
              <a:lnSpc>
                <a:spcPct val="110000"/>
              </a:lnSpc>
              <a:spcBef>
                <a:spcPts val="400"/>
              </a:spcBef>
              <a:buSzPct val="100000"/>
              <a:buFont typeface="Arial" charset="0"/>
              <a:buChar char="•"/>
            </a:pPr>
            <a:r>
              <a:rPr lang="en-US" kern="0" dirty="0">
                <a:latin typeface="Verdana"/>
              </a:rPr>
              <a:t> Promotes resident safety</a:t>
            </a:r>
          </a:p>
          <a:p>
            <a:pPr marL="914400" lvl="0" indent="-914400" eaLnBrk="1" hangingPunct="1">
              <a:lnSpc>
                <a:spcPct val="11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2400" kern="0" dirty="0">
                <a:latin typeface="Verdana"/>
              </a:rPr>
              <a:t>3.10	Collaboration with other programs </a:t>
            </a:r>
            <a:r>
              <a:rPr lang="en-US" sz="2400" kern="0" dirty="0" smtClean="0">
                <a:latin typeface="Verdana"/>
              </a:rPr>
              <a:t>whose residents </a:t>
            </a:r>
            <a:r>
              <a:rPr lang="en-US" sz="2400" kern="0" dirty="0">
                <a:latin typeface="Verdana"/>
              </a:rPr>
              <a:t>need to develop </a:t>
            </a:r>
            <a:r>
              <a:rPr lang="en-US" sz="2400" kern="0" dirty="0" smtClean="0">
                <a:latin typeface="Verdana"/>
              </a:rPr>
              <a:t>expertise </a:t>
            </a:r>
            <a:r>
              <a:rPr lang="en-US" sz="2400" kern="0" dirty="0">
                <a:latin typeface="Verdana"/>
              </a:rPr>
              <a:t>in the </a:t>
            </a:r>
            <a:r>
              <a:rPr lang="en-US" sz="2400" kern="0" dirty="0" smtClean="0">
                <a:latin typeface="Verdana"/>
              </a:rPr>
              <a:t>specialty   </a:t>
            </a:r>
            <a:endParaRPr lang="en-US" sz="2400" kern="0" dirty="0">
              <a:latin typeface="Verdana"/>
            </a:endParaRPr>
          </a:p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8040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328592" cy="1188368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375C"/>
                </a:solidFill>
              </a:rPr>
              <a:t>B3 – Structure &amp; </a:t>
            </a:r>
            <a:r>
              <a:rPr lang="en-US" sz="2800" b="1" dirty="0" smtClean="0">
                <a:solidFill>
                  <a:srgbClr val="00375C"/>
                </a:solidFill>
              </a:rPr>
              <a:t>Organization </a:t>
            </a:r>
            <a:r>
              <a:rPr lang="en-US" sz="2800" b="1" dirty="0" smtClean="0"/>
              <a:t>“Pitfalls”</a:t>
            </a:r>
            <a:endParaRPr lang="en-CA" sz="2800" b="1" dirty="0" smtClean="0">
              <a:solidFill>
                <a:srgbClr val="00375C"/>
              </a:solidFill>
            </a:endParaRPr>
          </a:p>
        </p:txBody>
      </p:sp>
      <p:sp>
        <p:nvSpPr>
          <p:cNvPr id="27650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434B4-68C0-49F3-BADC-E330D255EE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/>
          </a:p>
        </p:txBody>
      </p:sp>
      <p:sp>
        <p:nvSpPr>
          <p:cNvPr id="28675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5517"/>
          </a:xfrm>
        </p:spPr>
        <p:txBody>
          <a:bodyPr/>
          <a:lstStyle/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endParaRPr lang="en-US" sz="2400" kern="0" dirty="0" smtClean="0">
              <a:latin typeface="Verdana"/>
            </a:endParaRPr>
          </a:p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r>
              <a:rPr lang="en-US" sz="2400" kern="0" dirty="0" smtClean="0">
                <a:latin typeface="Verdana"/>
              </a:rPr>
              <a:t>Graded </a:t>
            </a:r>
            <a:r>
              <a:rPr lang="en-US" sz="2400" kern="0" dirty="0">
                <a:latin typeface="Verdana"/>
              </a:rPr>
              <a:t>responsibility absent</a:t>
            </a:r>
          </a:p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r>
              <a:rPr lang="en-US" sz="2400" kern="0" dirty="0">
                <a:latin typeface="Verdana"/>
              </a:rPr>
              <a:t>Service/education imbalance</a:t>
            </a:r>
          </a:p>
          <a:p>
            <a:pPr marL="801687" lvl="1" indent="-342900" eaLnBrk="1" hangingPunct="1">
              <a:spcBef>
                <a:spcPts val="400"/>
              </a:spcBef>
              <a:buClrTx/>
              <a:buSzPct val="100000"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Service provision by residents should have a defined educational component including evaluation</a:t>
            </a:r>
          </a:p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r>
              <a:rPr lang="en-US" sz="2400" kern="0" dirty="0">
                <a:latin typeface="Verdana"/>
              </a:rPr>
              <a:t>Educational environment poor</a:t>
            </a:r>
          </a:p>
        </p:txBody>
      </p:sp>
    </p:spTree>
    <p:extLst>
      <p:ext uri="{BB962C8B-B14F-4D97-AF65-F5344CB8AC3E}">
        <p14:creationId xmlns:p14="http://schemas.microsoft.com/office/powerpoint/2010/main" val="33094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5328592" cy="972344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375C"/>
                </a:solidFill>
              </a:rPr>
              <a:t>B4 – Resources</a:t>
            </a:r>
            <a:endParaRPr lang="en-CA" sz="2800" b="1" dirty="0" smtClean="0">
              <a:solidFill>
                <a:srgbClr val="00375C"/>
              </a:solidFill>
            </a:endParaRPr>
          </a:p>
        </p:txBody>
      </p:sp>
      <p:sp>
        <p:nvSpPr>
          <p:cNvPr id="30722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0C2AA6-7EC6-43C0-BD07-48783E84AE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/>
          </a:p>
        </p:txBody>
      </p:sp>
      <p:sp>
        <p:nvSpPr>
          <p:cNvPr id="3174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772816"/>
            <a:ext cx="8229600" cy="4383509"/>
          </a:xfrm>
        </p:spPr>
        <p:txBody>
          <a:bodyPr lIns="92075" tIns="46038" rIns="92075" bIns="46038"/>
          <a:lstStyle/>
          <a:p>
            <a:pPr eaLnBrk="1" hangingPunct="1">
              <a:spcAft>
                <a:spcPts val="0"/>
              </a:spcAft>
              <a:buNone/>
              <a:defRPr/>
            </a:pPr>
            <a:r>
              <a:rPr lang="en-US" dirty="0"/>
              <a:t>4.1	Sufficient teaching staff</a:t>
            </a:r>
          </a:p>
          <a:p>
            <a:pPr marL="1377950" lvl="2" indent="-180975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dirty="0"/>
              <a:t>From appropriate health professions </a:t>
            </a:r>
          </a:p>
          <a:p>
            <a:pPr eaLnBrk="1" hangingPunct="1">
              <a:spcAft>
                <a:spcPts val="0"/>
              </a:spcAft>
              <a:buFont typeface="Times" pitchFamily="1" charset="0"/>
              <a:buNone/>
              <a:defRPr/>
            </a:pPr>
            <a:r>
              <a:rPr lang="en-US" dirty="0"/>
              <a:t>4.2	Appropriate number and variety of 	patients, specimens and </a:t>
            </a:r>
            <a:r>
              <a:rPr lang="en-US" dirty="0" smtClean="0"/>
              <a:t>procedures</a:t>
            </a:r>
          </a:p>
          <a:p>
            <a:pPr lvl="4" eaLnBrk="1" hangingPunct="1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/>
              <a:t>Refer to specialty-specific documents</a:t>
            </a:r>
          </a:p>
          <a:p>
            <a:pPr eaLnBrk="1" hangingPunct="1">
              <a:spcAft>
                <a:spcPts val="0"/>
              </a:spcAft>
              <a:buFont typeface="Times" pitchFamily="1" charset="0"/>
              <a:buNone/>
              <a:defRPr/>
            </a:pPr>
            <a:r>
              <a:rPr lang="en-US" dirty="0" smtClean="0"/>
              <a:t>4.3</a:t>
            </a:r>
            <a:r>
              <a:rPr lang="en-US" dirty="0"/>
              <a:t>	Clinical services organized to achieve 	educational objectives</a:t>
            </a:r>
          </a:p>
          <a:p>
            <a:pPr lvl="4" eaLnBrk="1" hangingPunct="1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/>
              <a:t>Training in collaboration with other </a:t>
            </a:r>
            <a:r>
              <a:rPr lang="en-US" sz="2000" dirty="0" smtClean="0"/>
              <a:t>disciplines</a:t>
            </a:r>
          </a:p>
          <a:p>
            <a:pPr lvl="4" eaLnBrk="1" hangingPunct="1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/>
              <a:t>Inpatient</a:t>
            </a:r>
            <a:r>
              <a:rPr lang="en-US" sz="2000" dirty="0"/>
              <a:t>, emergency, ambulatory, </a:t>
            </a:r>
            <a:r>
              <a:rPr lang="en-US" sz="2000" dirty="0" smtClean="0"/>
              <a:t>community</a:t>
            </a:r>
          </a:p>
          <a:p>
            <a:pPr lvl="4" eaLnBrk="1" hangingPunct="1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/>
              <a:t>Age</a:t>
            </a:r>
            <a:r>
              <a:rPr lang="en-US" sz="2000" dirty="0"/>
              <a:t>, gender, culture, ethnicity</a:t>
            </a:r>
          </a:p>
        </p:txBody>
      </p:sp>
    </p:spTree>
    <p:extLst>
      <p:ext uri="{BB962C8B-B14F-4D97-AF65-F5344CB8AC3E}">
        <p14:creationId xmlns:p14="http://schemas.microsoft.com/office/powerpoint/2010/main" val="27926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68611-4886-49C6-B090-E34C75D2B2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/>
          </a:p>
        </p:txBody>
      </p:sp>
      <p:sp>
        <p:nvSpPr>
          <p:cNvPr id="33797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392588"/>
          </a:xfrm>
        </p:spPr>
        <p:txBody>
          <a:bodyPr/>
          <a:lstStyle/>
          <a:p>
            <a:pPr marL="230188" lvl="0" indent="-230188" eaLnBrk="1" hangingPunct="1">
              <a:spcBef>
                <a:spcPct val="20000"/>
              </a:spcBef>
              <a:buClrTx/>
              <a:buSzTx/>
              <a:buNone/>
            </a:pPr>
            <a:r>
              <a:rPr lang="en-US" sz="2400" kern="0" dirty="0">
                <a:latin typeface="Verdana"/>
              </a:rPr>
              <a:t>4.4	Adequate educational resources</a:t>
            </a:r>
          </a:p>
          <a:p>
            <a:pPr marL="1365250" lvl="2" indent="-206375" eaLnBrk="1" hangingPunct="1">
              <a:spcBef>
                <a:spcPts val="400"/>
              </a:spcBef>
              <a:buClrTx/>
              <a:buSzTx/>
              <a:buFont typeface="Arial" pitchFamily="34" charset="0"/>
              <a:buChar char="•"/>
            </a:pPr>
            <a:r>
              <a:rPr lang="en-US" kern="0" dirty="0">
                <a:latin typeface="Verdana"/>
              </a:rPr>
              <a:t>Access to computers, on-line references  </a:t>
            </a:r>
          </a:p>
          <a:p>
            <a:pPr marL="1365250" lvl="2" indent="-206375" eaLnBrk="1" hangingPunct="1">
              <a:spcBef>
                <a:spcPts val="400"/>
              </a:spcBef>
              <a:buClrTx/>
              <a:buSzTx/>
              <a:buFont typeface="Arial" pitchFamily="34" charset="0"/>
              <a:buChar char="•"/>
            </a:pPr>
            <a:r>
              <a:rPr lang="en-US" kern="0" dirty="0">
                <a:latin typeface="Verdana"/>
              </a:rPr>
              <a:t>Close proximity to patient care areas</a:t>
            </a:r>
          </a:p>
          <a:p>
            <a:pPr marL="914400" lvl="0" indent="-914400" eaLnBrk="1" hangingPunct="1">
              <a:spcBef>
                <a:spcPct val="20000"/>
              </a:spcBef>
              <a:buClrTx/>
              <a:buSzTx/>
              <a:buNone/>
            </a:pPr>
            <a:r>
              <a:rPr lang="en-US" sz="2400" kern="0" dirty="0" smtClean="0">
                <a:latin typeface="Verdana"/>
              </a:rPr>
              <a:t>4.5	Access </a:t>
            </a:r>
            <a:r>
              <a:rPr lang="en-US" sz="2400" kern="0" dirty="0">
                <a:latin typeface="Verdana"/>
              </a:rPr>
              <a:t>to physical and technical </a:t>
            </a:r>
            <a:r>
              <a:rPr lang="en-US" sz="2400" kern="0" dirty="0" smtClean="0">
                <a:latin typeface="Verdana"/>
              </a:rPr>
              <a:t>resources </a:t>
            </a:r>
            <a:r>
              <a:rPr lang="en-US" sz="2400" kern="0" dirty="0">
                <a:latin typeface="Verdana"/>
              </a:rPr>
              <a:t>in the setting where they </a:t>
            </a:r>
            <a:r>
              <a:rPr lang="en-US" sz="2400" kern="0" dirty="0" smtClean="0">
                <a:latin typeface="Verdana"/>
              </a:rPr>
              <a:t>are working   </a:t>
            </a:r>
            <a:endParaRPr lang="en-US" sz="2400" kern="0" dirty="0">
              <a:latin typeface="Verdana"/>
            </a:endParaRPr>
          </a:p>
          <a:p>
            <a:pPr marL="1365250" lvl="3" indent="-206375" eaLnBrk="1" hangingPunct="1">
              <a:buClrTx/>
              <a:buSzTx/>
              <a:buFont typeface="Arial" pitchFamily="34" charset="0"/>
              <a:buChar char="•"/>
            </a:pPr>
            <a:r>
              <a:rPr lang="en-US" sz="2000" kern="0" dirty="0">
                <a:latin typeface="Verdana"/>
              </a:rPr>
              <a:t>Direct observation/privacy for confidential discussions</a:t>
            </a:r>
          </a:p>
          <a:p>
            <a:pPr marL="1365250" lvl="3" indent="-206375" eaLnBrk="1" hangingPunct="1">
              <a:buClrTx/>
              <a:buSzTx/>
              <a:buFont typeface="Arial" pitchFamily="34" charset="0"/>
              <a:buChar char="•"/>
            </a:pPr>
            <a:r>
              <a:rPr lang="en-US" sz="2000" kern="0" dirty="0">
                <a:latin typeface="Verdana"/>
              </a:rPr>
              <a:t>Adequate space for residents   </a:t>
            </a:r>
          </a:p>
          <a:p>
            <a:pPr marL="230188" lvl="0" indent="-230188" eaLnBrk="1" hangingPunct="1">
              <a:spcBef>
                <a:spcPct val="20000"/>
              </a:spcBef>
              <a:buClrTx/>
              <a:buSzTx/>
              <a:buNone/>
            </a:pPr>
            <a:r>
              <a:rPr lang="en-US" sz="2400" kern="0" dirty="0">
                <a:latin typeface="Verdana"/>
              </a:rPr>
              <a:t>4.6	Adequate supporting facilities</a:t>
            </a:r>
          </a:p>
          <a:p>
            <a:pPr marL="1365250" lvl="2" indent="-206375" eaLnBrk="1" hangingPunct="1">
              <a:spcBef>
                <a:spcPts val="400"/>
              </a:spcBef>
              <a:buClrTx/>
              <a:buSzTx/>
              <a:buFont typeface="Arial" pitchFamily="34" charset="0"/>
              <a:buChar char="•"/>
            </a:pPr>
            <a:r>
              <a:rPr lang="en-US" kern="0" dirty="0">
                <a:latin typeface="Verdana"/>
              </a:rPr>
              <a:t>ICU, diagnostic, laboratory</a:t>
            </a:r>
          </a:p>
          <a:p>
            <a:pPr marL="688975" lvl="1" indent="-230188">
              <a:spcBef>
                <a:spcPts val="600"/>
              </a:spcBef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2000" b="1" kern="0" dirty="0">
              <a:latin typeface="Verdan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051720" y="365061"/>
            <a:ext cx="540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375C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n-US" sz="2800" b="1" dirty="0" smtClean="0"/>
              <a:t>B4 – Resources</a:t>
            </a:r>
            <a:endParaRPr lang="en-CA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1176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2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472609" cy="9906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375C"/>
                </a:solidFill>
              </a:rPr>
              <a:t>B4 </a:t>
            </a:r>
            <a:r>
              <a:rPr lang="en-US" sz="2800" b="1" dirty="0" smtClean="0">
                <a:solidFill>
                  <a:srgbClr val="00375C"/>
                </a:solidFill>
              </a:rPr>
              <a:t>– Resources</a:t>
            </a:r>
            <a:br>
              <a:rPr lang="en-US" sz="2800" b="1" dirty="0" smtClean="0">
                <a:solidFill>
                  <a:srgbClr val="00375C"/>
                </a:solidFill>
              </a:rPr>
            </a:br>
            <a:r>
              <a:rPr lang="en-US" sz="2800" b="1" dirty="0" smtClean="0"/>
              <a:t>“Pitfalls”</a:t>
            </a:r>
            <a:endParaRPr lang="en-US" sz="2800" b="1" dirty="0" smtClean="0">
              <a:solidFill>
                <a:srgbClr val="00375C"/>
              </a:solidFill>
            </a:endParaRPr>
          </a:p>
        </p:txBody>
      </p:sp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68611-4886-49C6-B090-E34C75D2B2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/>
          </a:p>
        </p:txBody>
      </p:sp>
      <p:sp>
        <p:nvSpPr>
          <p:cNvPr id="33797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392588"/>
          </a:xfrm>
        </p:spPr>
        <p:txBody>
          <a:bodyPr/>
          <a:lstStyle/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endParaRPr lang="en-US" sz="2400" kern="0" dirty="0" smtClean="0">
              <a:latin typeface="Verdana"/>
            </a:endParaRPr>
          </a:p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endParaRPr lang="en-US" sz="2400" kern="0" dirty="0" smtClean="0">
              <a:latin typeface="Verdana"/>
            </a:endParaRPr>
          </a:p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r>
              <a:rPr lang="en-US" sz="2400" kern="0" dirty="0" smtClean="0">
                <a:latin typeface="Verdana"/>
              </a:rPr>
              <a:t>Insufficient </a:t>
            </a:r>
            <a:r>
              <a:rPr lang="en-US" sz="2400" kern="0" dirty="0">
                <a:latin typeface="Verdana"/>
              </a:rPr>
              <a:t>faculty for </a:t>
            </a:r>
            <a:r>
              <a:rPr lang="en-US" sz="2400" kern="0" dirty="0" smtClean="0">
                <a:latin typeface="Verdana"/>
              </a:rPr>
              <a:t>teaching/supervision</a:t>
            </a:r>
            <a:endParaRPr lang="en-US" sz="2400" kern="0" dirty="0">
              <a:latin typeface="Verdana"/>
            </a:endParaRPr>
          </a:p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r>
              <a:rPr lang="en-US" sz="2400" kern="0" dirty="0">
                <a:latin typeface="Verdana"/>
              </a:rPr>
              <a:t>Insufficient clinical/technical </a:t>
            </a:r>
            <a:r>
              <a:rPr lang="en-US" sz="2400" kern="0" dirty="0" smtClean="0">
                <a:latin typeface="Verdana"/>
              </a:rPr>
              <a:t>resources</a:t>
            </a:r>
            <a:endParaRPr lang="en-US" sz="2400" kern="0" dirty="0">
              <a:latin typeface="Verdana"/>
            </a:endParaRPr>
          </a:p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r>
              <a:rPr lang="en-US" sz="2400" kern="0" dirty="0">
                <a:latin typeface="Verdana"/>
              </a:rPr>
              <a:t>Infrastructure inadequate</a:t>
            </a:r>
          </a:p>
        </p:txBody>
      </p:sp>
    </p:spTree>
    <p:extLst>
      <p:ext uri="{BB962C8B-B14F-4D97-AF65-F5344CB8AC3E}">
        <p14:creationId xmlns:p14="http://schemas.microsoft.com/office/powerpoint/2010/main" val="30848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2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904655" cy="1152872"/>
          </a:xfrm>
        </p:spPr>
        <p:txBody>
          <a:bodyPr>
            <a:noAutofit/>
          </a:bodyPr>
          <a:lstStyle/>
          <a:p>
            <a:pPr eaLnBrk="1" hangingPunct="1"/>
            <a:r>
              <a:rPr lang="en-US" sz="2600" b="1" dirty="0">
                <a:solidFill>
                  <a:srgbClr val="00375C"/>
                </a:solidFill>
              </a:rPr>
              <a:t>B5 – Clinical, Academic &amp; Scholarly Content of Program</a:t>
            </a:r>
            <a:endParaRPr lang="en-US" sz="2600" b="1" dirty="0" smtClean="0">
              <a:solidFill>
                <a:srgbClr val="00375C"/>
              </a:solidFill>
            </a:endParaRPr>
          </a:p>
        </p:txBody>
      </p:sp>
      <p:sp>
        <p:nvSpPr>
          <p:cNvPr id="33794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9EE74-58CB-445B-A711-843594F1A7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/>
          </a:p>
        </p:txBody>
      </p:sp>
      <p:sp>
        <p:nvSpPr>
          <p:cNvPr id="34821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700808"/>
            <a:ext cx="8229600" cy="4320580"/>
          </a:xfrm>
        </p:spPr>
        <p:txBody>
          <a:bodyPr/>
          <a:lstStyle/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2400" b="1" kern="0" dirty="0" smtClean="0">
              <a:solidFill>
                <a:srgbClr val="003152"/>
              </a:solidFill>
              <a:latin typeface="Verdana"/>
            </a:endParaRP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2400" kern="0" dirty="0">
              <a:solidFill>
                <a:srgbClr val="003152"/>
              </a:solidFill>
              <a:latin typeface="Verdana"/>
            </a:endParaRP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Academic </a:t>
            </a: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program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Organized curriculum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Organized teaching in basic &amp; clinical </a:t>
            </a:r>
            <a:r>
              <a:rPr lang="en-US" sz="2000" b="0" kern="0" dirty="0" smtClean="0">
                <a:latin typeface="Verdana"/>
              </a:rPr>
              <a:t>sciences</a:t>
            </a:r>
          </a:p>
          <a:p>
            <a:pPr marL="230188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fr-CA" sz="2400" kern="0" dirty="0">
                <a:solidFill>
                  <a:srgbClr val="003152"/>
                </a:solidFill>
                <a:latin typeface="Verdana"/>
              </a:rPr>
              <a:t>"</a:t>
            </a:r>
            <a:r>
              <a:rPr lang="fr-CA" sz="2400" kern="0" dirty="0" err="1">
                <a:solidFill>
                  <a:srgbClr val="003152"/>
                </a:solidFill>
                <a:latin typeface="Verdana"/>
              </a:rPr>
              <a:t>Evidence</a:t>
            </a:r>
            <a:r>
              <a:rPr lang="fr-CA" sz="2400" kern="0" dirty="0">
                <a:solidFill>
                  <a:srgbClr val="003152"/>
                </a:solidFill>
                <a:latin typeface="Verdana"/>
              </a:rPr>
              <a:t>" of </a:t>
            </a:r>
            <a:r>
              <a:rPr lang="fr-CA" sz="2400" kern="0" dirty="0" err="1">
                <a:solidFill>
                  <a:srgbClr val="003152"/>
                </a:solidFill>
                <a:latin typeface="Verdana"/>
              </a:rPr>
              <a:t>teaching</a:t>
            </a:r>
            <a:r>
              <a:rPr lang="fr-CA" sz="2400" kern="0" dirty="0">
                <a:solidFill>
                  <a:srgbClr val="003152"/>
                </a:solidFill>
                <a:latin typeface="Verdana"/>
              </a:rPr>
              <a:t> </a:t>
            </a:r>
            <a:r>
              <a:rPr lang="fr-CA" sz="2400" kern="0" dirty="0" err="1">
                <a:solidFill>
                  <a:srgbClr val="003152"/>
                </a:solidFill>
                <a:latin typeface="Verdana"/>
              </a:rPr>
              <a:t>each</a:t>
            </a:r>
            <a:r>
              <a:rPr lang="fr-CA" sz="2400" kern="0" dirty="0">
                <a:solidFill>
                  <a:srgbClr val="003152"/>
                </a:solidFill>
                <a:latin typeface="Verdana"/>
              </a:rPr>
              <a:t> of the </a:t>
            </a:r>
            <a:r>
              <a:rPr lang="fr-CA" sz="2400" kern="0" dirty="0" err="1">
                <a:solidFill>
                  <a:srgbClr val="003152"/>
                </a:solidFill>
                <a:latin typeface="Verdana"/>
              </a:rPr>
              <a:t>CanMEDS</a:t>
            </a:r>
            <a:r>
              <a:rPr lang="fr-CA" sz="2400" kern="0" dirty="0">
                <a:solidFill>
                  <a:srgbClr val="003152"/>
                </a:solidFill>
                <a:latin typeface="Verdana"/>
              </a:rPr>
              <a:t> </a:t>
            </a:r>
            <a:r>
              <a:rPr lang="fr-CA" sz="2400" kern="0" dirty="0" err="1">
                <a:solidFill>
                  <a:srgbClr val="003152"/>
                </a:solidFill>
                <a:latin typeface="Verdana"/>
              </a:rPr>
              <a:t>roles</a:t>
            </a:r>
            <a:endParaRPr lang="en-US" sz="2400" kern="0" dirty="0">
              <a:solidFill>
                <a:srgbClr val="003152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536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endParaRPr lang="en-US" sz="2400" kern="0" dirty="0" smtClean="0">
              <a:latin typeface="Verdana"/>
            </a:endParaRPr>
          </a:p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endParaRPr lang="en-US" sz="2400" kern="0" dirty="0" smtClean="0">
              <a:latin typeface="Verdana"/>
            </a:endParaRPr>
          </a:p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r>
              <a:rPr lang="en-US" sz="2400" kern="0" dirty="0" smtClean="0">
                <a:latin typeface="Verdana"/>
              </a:rPr>
              <a:t>Organized </a:t>
            </a:r>
            <a:r>
              <a:rPr lang="en-US" sz="2400" kern="0" dirty="0">
                <a:latin typeface="Verdana"/>
              </a:rPr>
              <a:t>academic curriculum lacking or entirely resident driven</a:t>
            </a:r>
          </a:p>
          <a:p>
            <a:pPr marL="801687" lvl="1" indent="-342900" eaLnBrk="1" hangingPunct="1">
              <a:spcBef>
                <a:spcPts val="400"/>
              </a:spcBef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Poor attendance by residents and faculty</a:t>
            </a:r>
          </a:p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r>
              <a:rPr lang="en-US" sz="2400" kern="0" dirty="0">
                <a:latin typeface="Verdana"/>
              </a:rPr>
              <a:t>Teaching of essential CanMEDS roles missing</a:t>
            </a:r>
          </a:p>
          <a:p>
            <a:pPr marL="230188" lvl="0" indent="-230188" eaLnBrk="1" hangingPunct="1">
              <a:spcBef>
                <a:spcPct val="20000"/>
              </a:spcBef>
              <a:buClrTx/>
              <a:buSzTx/>
              <a:buFont typeface="Times" pitchFamily="1" charset="0"/>
              <a:buChar char="•"/>
            </a:pPr>
            <a:r>
              <a:rPr lang="en-US" sz="2400" kern="0" dirty="0">
                <a:latin typeface="Verdana"/>
              </a:rPr>
              <a:t>Role </a:t>
            </a:r>
            <a:r>
              <a:rPr lang="en-US" sz="2400" kern="0" dirty="0" err="1">
                <a:latin typeface="Verdana"/>
              </a:rPr>
              <a:t>modelling</a:t>
            </a:r>
            <a:r>
              <a:rPr lang="en-US" sz="2400" kern="0" dirty="0">
                <a:latin typeface="Verdana"/>
              </a:rPr>
              <a:t> is the only teaching modality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D9C7E-A76B-4E7E-A534-5E7683C3B726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904656" cy="1188368"/>
          </a:xfrm>
        </p:spPr>
        <p:txBody>
          <a:bodyPr>
            <a:noAutofit/>
          </a:bodyPr>
          <a:lstStyle/>
          <a:p>
            <a:pPr eaLnBrk="1" hangingPunct="1"/>
            <a:r>
              <a:rPr lang="en-US" sz="2600" b="1" dirty="0">
                <a:solidFill>
                  <a:srgbClr val="00375C"/>
                </a:solidFill>
              </a:rPr>
              <a:t>B5 – Clinical, Academic &amp; Scholarly Content of </a:t>
            </a:r>
            <a:r>
              <a:rPr lang="en-US" sz="2600" b="1" dirty="0" smtClean="0">
                <a:solidFill>
                  <a:srgbClr val="00375C"/>
                </a:solidFill>
              </a:rPr>
              <a:t>Program “Pitfalls”</a:t>
            </a:r>
          </a:p>
        </p:txBody>
      </p:sp>
    </p:spTree>
    <p:extLst>
      <p:ext uri="{BB962C8B-B14F-4D97-AF65-F5344CB8AC3E}">
        <p14:creationId xmlns:p14="http://schemas.microsoft.com/office/powerpoint/2010/main" val="28882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2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328593" cy="1080864"/>
          </a:xfrm>
        </p:spPr>
        <p:txBody>
          <a:bodyPr/>
          <a:lstStyle/>
          <a:p>
            <a:pPr eaLnBrk="1" hangingPunct="1"/>
            <a:r>
              <a:rPr lang="en-US" sz="2800" b="1" dirty="0"/>
              <a:t>B6 – </a:t>
            </a:r>
            <a:r>
              <a:rPr lang="en-US" sz="2800" b="1" dirty="0" smtClean="0"/>
              <a:t>Assessment of </a:t>
            </a:r>
            <a:r>
              <a:rPr lang="en-US" sz="2800" b="1" dirty="0"/>
              <a:t>Resident Performance</a:t>
            </a:r>
            <a:endParaRPr lang="en-US" sz="2800" b="1" dirty="0" smtClean="0"/>
          </a:p>
        </p:txBody>
      </p:sp>
      <p:sp>
        <p:nvSpPr>
          <p:cNvPr id="3584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357FB-E8E9-49A8-9D72-10D252F7ED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/>
          </a:p>
        </p:txBody>
      </p:sp>
      <p:sp>
        <p:nvSpPr>
          <p:cNvPr id="36867" name="Content Placeholder 1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392588"/>
          </a:xfrm>
        </p:spPr>
        <p:txBody>
          <a:bodyPr/>
          <a:lstStyle/>
          <a:p>
            <a:pPr eaLnBrk="1" hangingPunct="1">
              <a:spcAft>
                <a:spcPts val="0"/>
              </a:spcAft>
              <a:buFont typeface="Times" pitchFamily="1" charset="0"/>
              <a:buNone/>
              <a:defRPr/>
            </a:pPr>
            <a:r>
              <a:rPr lang="en-US" sz="2400" dirty="0"/>
              <a:t>6.1	Based on Goals &amp; Objectives</a:t>
            </a:r>
          </a:p>
          <a:p>
            <a:pPr marL="1377950" lvl="2" indent="-180975" eaLnBrk="1" hangingPunct="1">
              <a:spcBef>
                <a:spcPts val="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Identified </a:t>
            </a:r>
            <a:r>
              <a:rPr lang="en-US" dirty="0"/>
              <a:t>methods of </a:t>
            </a:r>
            <a:r>
              <a:rPr lang="en-US" dirty="0" smtClean="0"/>
              <a:t>evaluation</a:t>
            </a:r>
          </a:p>
          <a:p>
            <a:pPr marL="1377950" lvl="2" indent="-180975" eaLnBrk="1" hangingPunct="1">
              <a:spcBef>
                <a:spcPts val="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Level </a:t>
            </a:r>
            <a:r>
              <a:rPr lang="en-US" dirty="0"/>
              <a:t>of performance expected</a:t>
            </a:r>
          </a:p>
          <a:p>
            <a:pPr eaLnBrk="1" hangingPunct="1">
              <a:spcAft>
                <a:spcPts val="0"/>
              </a:spcAft>
              <a:buFont typeface="Times" pitchFamily="1" charset="0"/>
              <a:buNone/>
              <a:defRPr/>
            </a:pPr>
            <a:r>
              <a:rPr lang="en-US" sz="2400" dirty="0"/>
              <a:t>6.2	Evaluation consistent with 	characteristic being assessed</a:t>
            </a:r>
          </a:p>
          <a:p>
            <a:pPr marL="1377950" lvl="2" indent="-180975" eaLnBrk="1" hangingPunct="1">
              <a:spcBef>
                <a:spcPts val="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Based </a:t>
            </a:r>
            <a:r>
              <a:rPr lang="en-US" dirty="0"/>
              <a:t>on specialty-specific requirements</a:t>
            </a:r>
          </a:p>
          <a:p>
            <a:pPr eaLnBrk="1" hangingPunct="1">
              <a:spcAft>
                <a:spcPts val="0"/>
              </a:spcAft>
              <a:buFont typeface="Times" pitchFamily="1" charset="0"/>
              <a:buNone/>
              <a:defRPr/>
            </a:pPr>
            <a:r>
              <a:rPr lang="en-US" sz="2400" dirty="0"/>
              <a:t>6.3	Timely, regular, documented </a:t>
            </a:r>
            <a:r>
              <a:rPr lang="en-US" sz="2400" dirty="0" smtClean="0"/>
              <a:t>feedback</a:t>
            </a:r>
            <a:endParaRPr lang="en-US" sz="2400" dirty="0"/>
          </a:p>
          <a:p>
            <a:pPr marL="1377950" lvl="2" indent="-180975" eaLnBrk="1" hangingPunct="1">
              <a:spcBef>
                <a:spcPts val="0"/>
              </a:spcBef>
              <a:buSzPct val="100000"/>
              <a:buFont typeface="Arial" pitchFamily="34" charset="0"/>
              <a:buChar char="•"/>
              <a:defRPr/>
            </a:pPr>
            <a:r>
              <a:rPr lang="en-US" dirty="0" smtClean="0"/>
              <a:t>Face-to-face </a:t>
            </a:r>
            <a:r>
              <a:rPr lang="en-US" dirty="0"/>
              <a:t>meetings</a:t>
            </a:r>
          </a:p>
          <a:p>
            <a:pPr eaLnBrk="1" hangingPunct="1">
              <a:spcAft>
                <a:spcPts val="0"/>
              </a:spcAft>
              <a:buFont typeface="Times" pitchFamily="1" charset="0"/>
              <a:buNone/>
              <a:defRPr/>
            </a:pPr>
            <a:r>
              <a:rPr lang="en-US" sz="2400" dirty="0"/>
              <a:t>6.4	Residents informed of serious </a:t>
            </a:r>
            <a:r>
              <a:rPr lang="en-US" sz="2400" dirty="0" smtClean="0"/>
              <a:t>concerns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1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2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688631" cy="11528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 b="1" dirty="0"/>
              <a:t>B6 – </a:t>
            </a:r>
            <a:r>
              <a:rPr lang="en-US" sz="2900" b="1" dirty="0" smtClean="0"/>
              <a:t>Assessment of </a:t>
            </a:r>
            <a:r>
              <a:rPr lang="en-US" sz="2900" b="1" dirty="0"/>
              <a:t>Resident </a:t>
            </a:r>
            <a:r>
              <a:rPr lang="en-US" sz="2900" b="1" dirty="0" smtClean="0"/>
              <a:t>Performance “</a:t>
            </a:r>
            <a:r>
              <a:rPr lang="en-US" sz="2800" b="1" dirty="0" smtClean="0"/>
              <a:t>Pitfalls”</a:t>
            </a:r>
            <a:endParaRPr lang="en-US" b="1" dirty="0" smtClean="0"/>
          </a:p>
        </p:txBody>
      </p:sp>
      <p:sp>
        <p:nvSpPr>
          <p:cNvPr id="3584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357FB-E8E9-49A8-9D72-10D252F7ED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/>
          </a:p>
        </p:txBody>
      </p:sp>
      <p:sp>
        <p:nvSpPr>
          <p:cNvPr id="36867" name="Content Placeholder 1"/>
          <p:cNvSpPr>
            <a:spLocks noGrp="1"/>
          </p:cNvSpPr>
          <p:nvPr>
            <p:ph sz="quarter" idx="1"/>
          </p:nvPr>
        </p:nvSpPr>
        <p:spPr>
          <a:xfrm>
            <a:off x="468313" y="1700808"/>
            <a:ext cx="8229600" cy="4320580"/>
          </a:xfrm>
        </p:spPr>
        <p:txBody>
          <a:bodyPr/>
          <a:lstStyle/>
          <a:p>
            <a:pPr eaLnBrk="1" hangingPunct="1">
              <a:buSzPct val="100000"/>
            </a:pPr>
            <a:r>
              <a:rPr lang="en-US" sz="2400" dirty="0"/>
              <a:t>Mechanism to monitor, promote, remediate residents lacking</a:t>
            </a:r>
          </a:p>
          <a:p>
            <a:pPr eaLnBrk="1" hangingPunct="1">
              <a:buSzPct val="100000"/>
            </a:pPr>
            <a:r>
              <a:rPr lang="en-US" sz="2400" dirty="0"/>
              <a:t>Formative feedback not provided and/or documented</a:t>
            </a:r>
          </a:p>
          <a:p>
            <a:pPr eaLnBrk="1" hangingPunct="1">
              <a:buSzPct val="100000"/>
            </a:pPr>
            <a:r>
              <a:rPr lang="en-US" sz="2400" dirty="0"/>
              <a:t>Evaluations not timely (particularly when serious concerns identified), not face to face</a:t>
            </a:r>
          </a:p>
          <a:p>
            <a:pPr eaLnBrk="1" hangingPunct="1">
              <a:buSzPct val="100000"/>
            </a:pPr>
            <a:r>
              <a:rPr lang="en-US" sz="2400" dirty="0"/>
              <a:t>Summative evaluation (ITER) inconsistent with formative feedback, unclearly documents concerns/weaknesses</a:t>
            </a:r>
          </a:p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endParaRPr lang="en-CA" sz="2400" b="1" kern="0" dirty="0">
              <a:solidFill>
                <a:srgbClr val="003152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238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328592" cy="1188368"/>
          </a:xfrm>
        </p:spPr>
        <p:txBody>
          <a:bodyPr/>
          <a:lstStyle/>
          <a:p>
            <a:r>
              <a:rPr lang="en-CA" sz="2800" b="1" dirty="0" smtClean="0"/>
              <a:t>Pilot </a:t>
            </a:r>
            <a:br>
              <a:rPr lang="en-CA" sz="2800" b="1" dirty="0" smtClean="0"/>
            </a:br>
            <a:r>
              <a:rPr lang="en-CA" sz="2800" b="1" dirty="0" smtClean="0"/>
              <a:t>Accreditation Process</a:t>
            </a:r>
            <a:endParaRPr lang="en-C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Conducted in two separate visits </a:t>
            </a:r>
          </a:p>
          <a:p>
            <a:pPr lvl="1">
              <a:buSzPct val="100000"/>
              <a:buFont typeface="Arial" pitchFamily="34" charset="0"/>
              <a:buChar char="•"/>
            </a:pPr>
            <a:r>
              <a:rPr lang="en-CA" sz="2000" dirty="0" smtClean="0"/>
              <a:t>PGME and teaching sites – A Standards</a:t>
            </a:r>
          </a:p>
          <a:p>
            <a:pPr lvl="3">
              <a:buSzPct val="100000"/>
              <a:buFont typeface="Verdana" pitchFamily="34" charset="0"/>
              <a:buChar char="–"/>
            </a:pPr>
            <a:r>
              <a:rPr lang="en-CA" dirty="0" smtClean="0"/>
              <a:t>November 25-27, 2012</a:t>
            </a:r>
          </a:p>
          <a:p>
            <a:pPr lvl="1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n-CA" sz="2000" dirty="0" smtClean="0"/>
              <a:t>Residency programs – B Standards</a:t>
            </a:r>
          </a:p>
          <a:p>
            <a:pPr lvl="3">
              <a:buSzPct val="100000"/>
              <a:buFont typeface="Verdana" pitchFamily="34" charset="0"/>
              <a:buChar char="–"/>
            </a:pPr>
            <a:r>
              <a:rPr lang="en-CA" dirty="0" smtClean="0"/>
              <a:t>March 17-22,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D9C7E-A76B-4E7E-A534-5E7683C3B72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400601" cy="990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375C"/>
                </a:solidFill>
              </a:rPr>
              <a:t>Accreditation</a:t>
            </a:r>
          </a:p>
        </p:txBody>
      </p:sp>
      <p:sp>
        <p:nvSpPr>
          <p:cNvPr id="20482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9016CC-1707-4CE4-9441-7F8864EB61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  <p:sp>
        <p:nvSpPr>
          <p:cNvPr id="21509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392588"/>
          </a:xfrm>
        </p:spPr>
        <p:txBody>
          <a:bodyPr/>
          <a:lstStyle/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2400" b="1" kern="0" dirty="0" smtClean="0">
              <a:solidFill>
                <a:srgbClr val="003152"/>
              </a:solidFill>
              <a:latin typeface="Verdana"/>
            </a:endParaRP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Is </a:t>
            </a: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a </a:t>
            </a:r>
            <a:r>
              <a:rPr lang="en-US" sz="2400" b="1" kern="0" dirty="0">
                <a:solidFill>
                  <a:srgbClr val="00375C"/>
                </a:solidFill>
                <a:latin typeface="Verdana"/>
              </a:rPr>
              <a:t>process</a:t>
            </a: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 </a:t>
            </a:r>
            <a:r>
              <a:rPr lang="en-US" sz="2400" b="1" kern="0" dirty="0" smtClean="0">
                <a:solidFill>
                  <a:srgbClr val="003152"/>
                </a:solidFill>
                <a:latin typeface="Verdana"/>
              </a:rPr>
              <a:t>to:</a:t>
            </a:r>
            <a:endParaRPr lang="en-US" sz="2400" b="1" kern="0" dirty="0">
              <a:solidFill>
                <a:srgbClr val="003152"/>
              </a:solidFill>
              <a:latin typeface="Verdana"/>
            </a:endParaRP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Improve the quality of postgraduate medical education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Provide a means of objective assessment of residency programs for </a:t>
            </a:r>
            <a:r>
              <a:rPr lang="en-US" sz="2000" b="0" kern="0" dirty="0" smtClean="0">
                <a:latin typeface="Verdana"/>
              </a:rPr>
              <a:t>the purpose </a:t>
            </a:r>
            <a:r>
              <a:rPr lang="en-US" sz="2000" b="0" kern="0" dirty="0">
                <a:latin typeface="Verdana"/>
              </a:rPr>
              <a:t>of Royal College accreditation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>
                <a:latin typeface="Verdana"/>
              </a:rPr>
              <a:t>Assist program directors in reviewing </a:t>
            </a:r>
            <a:r>
              <a:rPr lang="en-US" sz="2000" b="0" kern="0" dirty="0" smtClean="0">
                <a:latin typeface="Verdana"/>
              </a:rPr>
              <a:t>conduct </a:t>
            </a:r>
            <a:r>
              <a:rPr lang="en-US" sz="2000" b="0" kern="0" dirty="0">
                <a:latin typeface="Verdana"/>
              </a:rPr>
              <a:t>of their program</a:t>
            </a: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400" b="1" kern="0" dirty="0">
                <a:solidFill>
                  <a:srgbClr val="003152"/>
                </a:solidFill>
                <a:latin typeface="Verdana"/>
              </a:rPr>
              <a:t>Based on Standards</a:t>
            </a:r>
            <a:endParaRPr lang="en-CA" sz="2400" b="1" kern="0" dirty="0">
              <a:solidFill>
                <a:srgbClr val="003152"/>
              </a:solidFill>
              <a:latin typeface="Verdana"/>
            </a:endParaRPr>
          </a:p>
          <a:p>
            <a:pPr eaLnBrk="1" hangingPunct="1">
              <a:spcAft>
                <a:spcPts val="0"/>
              </a:spcAft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CA" sz="2400" dirty="0">
                <a:ea typeface="Verdana" pitchFamily="34" charset="0"/>
                <a:cs typeface="Verdana" pitchFamily="34" charset="0"/>
              </a:rPr>
              <a:t>ALL residency </a:t>
            </a:r>
            <a:r>
              <a:rPr lang="en-CA" sz="2400" dirty="0" smtClean="0">
                <a:ea typeface="Verdana" pitchFamily="34" charset="0"/>
                <a:cs typeface="Verdana" pitchFamily="34" charset="0"/>
              </a:rPr>
              <a:t>programs</a:t>
            </a: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CA" sz="2000" kern="0" dirty="0" smtClean="0">
                <a:latin typeface="Verdana"/>
                <a:ea typeface="Verdana" pitchFamily="34" charset="0"/>
                <a:cs typeface="Verdana" pitchFamily="34" charset="0"/>
              </a:rPr>
              <a:t>Complete PSQ</a:t>
            </a: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CA" sz="2000" dirty="0">
                <a:ea typeface="Verdana" pitchFamily="34" charset="0"/>
                <a:cs typeface="Verdana" pitchFamily="34" charset="0"/>
              </a:rPr>
              <a:t>Undergo a review,</a:t>
            </a:r>
            <a:r>
              <a:rPr lang="en-CA" sz="2000" b="0" dirty="0">
                <a:ea typeface="Verdana" pitchFamily="34" charset="0"/>
                <a:cs typeface="Verdana" pitchFamily="34" charset="0"/>
              </a:rPr>
              <a:t> either </a:t>
            </a:r>
            <a:r>
              <a:rPr lang="en-CA" sz="2000" b="0" dirty="0" smtClean="0">
                <a:ea typeface="Verdana" pitchFamily="34" charset="0"/>
                <a:cs typeface="Verdana" pitchFamily="34" charset="0"/>
              </a:rPr>
              <a:t>by</a:t>
            </a:r>
          </a:p>
          <a:p>
            <a:pPr marL="1120775" lvl="2" indent="-285750" eaLnBrk="1" hangingPunct="1"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kern="0" dirty="0" smtClean="0">
                <a:latin typeface="Verdana"/>
              </a:rPr>
              <a:t>On-site </a:t>
            </a:r>
            <a:r>
              <a:rPr lang="en-US" sz="1800" kern="0" dirty="0">
                <a:latin typeface="Verdana"/>
              </a:rPr>
              <a:t>survey, </a:t>
            </a:r>
            <a:r>
              <a:rPr lang="en-US" sz="1800" kern="0" dirty="0" smtClean="0">
                <a:latin typeface="Verdana"/>
              </a:rPr>
              <a:t>or</a:t>
            </a:r>
          </a:p>
          <a:p>
            <a:pPr marL="1120775" lvl="2" indent="-285750" eaLnBrk="1" hangingPunct="1"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kern="0" dirty="0" smtClean="0">
                <a:latin typeface="Verdana"/>
              </a:rPr>
              <a:t>PSQ/documentation </a:t>
            </a:r>
            <a:r>
              <a:rPr lang="en-US" sz="1800" kern="0" dirty="0">
                <a:latin typeface="Verdana"/>
              </a:rPr>
              <a:t>review, and input from various stakeholders</a:t>
            </a:r>
          </a:p>
          <a:p>
            <a:pPr mar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CA" sz="2400" dirty="0">
                <a:ea typeface="Verdana" pitchFamily="34" charset="0"/>
                <a:cs typeface="Verdana" pitchFamily="34" charset="0"/>
              </a:rPr>
              <a:t>Process varies depending on </a:t>
            </a:r>
            <a:r>
              <a:rPr lang="en-CA" sz="2400" dirty="0" smtClean="0">
                <a:ea typeface="Verdana" pitchFamily="34" charset="0"/>
                <a:cs typeface="Verdana" pitchFamily="34" charset="0"/>
              </a:rPr>
              <a:t>group</a:t>
            </a: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>
                <a:latin typeface="Verdana"/>
              </a:rPr>
              <a:t>Mandated</a:t>
            </a:r>
            <a:r>
              <a:rPr lang="en-US" sz="2000" b="0" kern="0" dirty="0">
                <a:latin typeface="Verdana"/>
              </a:rPr>
              <a:t> for on-site </a:t>
            </a:r>
            <a:r>
              <a:rPr lang="en-US" sz="2000" b="0" kern="0" dirty="0" smtClean="0">
                <a:latin typeface="Verdana"/>
              </a:rPr>
              <a:t>survey</a:t>
            </a: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>
                <a:latin typeface="Verdana"/>
              </a:rPr>
              <a:t>Eligible for exemption </a:t>
            </a:r>
            <a:r>
              <a:rPr lang="en-US" sz="2000" b="0" kern="0" dirty="0">
                <a:latin typeface="Verdana"/>
              </a:rPr>
              <a:t>from on-site </a:t>
            </a:r>
            <a:r>
              <a:rPr lang="en-US" sz="2000" b="0" kern="0" dirty="0" smtClean="0">
                <a:latin typeface="Verdana"/>
              </a:rPr>
              <a:t>survey</a:t>
            </a: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 smtClean="0">
                <a:latin typeface="Verdana"/>
              </a:rPr>
              <a:t>Selected</a:t>
            </a:r>
            <a:r>
              <a:rPr lang="en-US" sz="2000" b="0" kern="0" dirty="0" smtClean="0">
                <a:latin typeface="Verdana"/>
              </a:rPr>
              <a:t> for on-site survey</a:t>
            </a:r>
            <a:endParaRPr lang="en-US" sz="2000" b="0" kern="0" dirty="0">
              <a:latin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D9C7E-A76B-4E7E-A534-5E7683C3B72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328592" cy="1188368"/>
          </a:xfrm>
        </p:spPr>
        <p:txBody>
          <a:bodyPr/>
          <a:lstStyle/>
          <a:p>
            <a:r>
              <a:rPr lang="en-CA" sz="2800" b="1" dirty="0" smtClean="0"/>
              <a:t>Pilot</a:t>
            </a:r>
            <a:br>
              <a:rPr lang="en-CA" sz="2800" b="1" dirty="0" smtClean="0"/>
            </a:br>
            <a:r>
              <a:rPr lang="en-CA" sz="2800" b="1" dirty="0" smtClean="0"/>
              <a:t>Accreditation Process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42464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kern="0" dirty="0" smtClean="0">
                <a:latin typeface="Verdana"/>
              </a:rPr>
              <a:t>Scheduled for On-site Review</a:t>
            </a:r>
            <a:br>
              <a:rPr lang="en-US" sz="2400" kern="0" dirty="0" smtClean="0">
                <a:latin typeface="Verdana"/>
              </a:rPr>
            </a:br>
            <a:r>
              <a:rPr lang="en-US" sz="2400" kern="0" dirty="0" smtClean="0">
                <a:latin typeface="Verdana"/>
              </a:rPr>
              <a:t>in March 2013</a:t>
            </a:r>
          </a:p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kern="0" dirty="0" smtClean="0">
                <a:latin typeface="Verdana"/>
              </a:rPr>
              <a:t>Criteria</a:t>
            </a: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 smtClean="0">
                <a:latin typeface="Verdana"/>
              </a:rPr>
              <a:t>Core specialties</a:t>
            </a:r>
          </a:p>
          <a:p>
            <a:pPr marL="835025" lvl="2" indent="-285750" eaLnBrk="1" hangingPunct="1"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kern="0" dirty="0">
                <a:latin typeface="Verdana"/>
              </a:rPr>
              <a:t>General Surgery, Internal Medicine, Obstetrics &amp; Gynecology Pediatrics, </a:t>
            </a:r>
            <a:r>
              <a:rPr lang="en-US" sz="1800" kern="0" dirty="0" smtClean="0">
                <a:latin typeface="Verdana"/>
              </a:rPr>
              <a:t>Psychiatry</a:t>
            </a: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 smtClean="0">
                <a:latin typeface="Verdana"/>
              </a:rPr>
              <a:t>Palliative Medicine</a:t>
            </a:r>
          </a:p>
          <a:p>
            <a:pPr marL="835025" lvl="2" indent="-285750" eaLnBrk="1" hangingPunct="1"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kern="0" dirty="0" smtClean="0">
                <a:latin typeface="Verdana"/>
              </a:rPr>
              <a:t>Conjoint Royal College/CFPC program</a:t>
            </a: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 smtClean="0">
                <a:latin typeface="Verdana"/>
              </a:rPr>
              <a:t>Program Status</a:t>
            </a:r>
          </a:p>
          <a:p>
            <a:pPr marL="835025" lvl="2" indent="-285750" eaLnBrk="1" hangingPunct="1"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kern="0" dirty="0">
                <a:latin typeface="Verdana"/>
              </a:rPr>
              <a:t>Not on full approval since last regular </a:t>
            </a:r>
            <a:r>
              <a:rPr lang="en-US" sz="1800" kern="0" dirty="0" smtClean="0">
                <a:latin typeface="Verdana"/>
              </a:rPr>
              <a:t>survey</a:t>
            </a:r>
          </a:p>
          <a:p>
            <a:pPr marL="835025" lvl="2" indent="-285750" eaLnBrk="1" hangingPunct="1"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kern="0" dirty="0">
                <a:latin typeface="Verdana"/>
              </a:rPr>
              <a:t>New program which has not had a mandated internal review conducted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D9C7E-A76B-4E7E-A534-5E7683C3B726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5328592" cy="1188368"/>
          </a:xfrm>
        </p:spPr>
        <p:txBody>
          <a:bodyPr/>
          <a:lstStyle/>
          <a:p>
            <a:r>
              <a:rPr lang="en-CA" sz="2800" b="1" dirty="0" smtClean="0"/>
              <a:t>Programs Mandated for On-site Survey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3057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kern="0" dirty="0" smtClean="0">
                <a:latin typeface="Verdana"/>
              </a:rPr>
              <a:t>Process remains the same</a:t>
            </a: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 smtClean="0">
                <a:latin typeface="Verdana"/>
              </a:rPr>
              <a:t>PSQ Review</a:t>
            </a:r>
          </a:p>
          <a:p>
            <a:pPr marL="835025" lvl="2" indent="-285750" eaLnBrk="1" hangingPunct="1"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kern="0" dirty="0" smtClean="0">
                <a:latin typeface="Verdana"/>
              </a:rPr>
              <a:t>Specialty Committee</a:t>
            </a: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 smtClean="0">
                <a:latin typeface="Verdana"/>
              </a:rPr>
              <a:t>On-site survey by surveyor</a:t>
            </a: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 smtClean="0">
                <a:latin typeface="Verdana"/>
              </a:rPr>
              <a:t>Survey team</a:t>
            </a:r>
            <a:r>
              <a:rPr lang="en-US" sz="2000" b="0" kern="0" dirty="0" smtClean="0">
                <a:latin typeface="Verdana"/>
              </a:rPr>
              <a:t> recommendation</a:t>
            </a: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 smtClean="0">
                <a:latin typeface="Verdana"/>
              </a:rPr>
              <a:t>Survey report</a:t>
            </a: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 smtClean="0">
                <a:latin typeface="Verdana"/>
              </a:rPr>
              <a:t>Specialty Committee</a:t>
            </a: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 smtClean="0">
                <a:latin typeface="Verdana"/>
              </a:rPr>
              <a:t>Final decision</a:t>
            </a:r>
            <a:r>
              <a:rPr lang="en-US" sz="2000" b="0" kern="0" dirty="0">
                <a:latin typeface="Verdana"/>
              </a:rPr>
              <a:t> </a:t>
            </a:r>
            <a:r>
              <a:rPr lang="en-US" sz="2000" b="0" kern="0" dirty="0" smtClean="0">
                <a:latin typeface="Verdana"/>
              </a:rPr>
              <a:t>by Accreditation Committee</a:t>
            </a:r>
          </a:p>
          <a:p>
            <a:pPr marL="835025" lvl="2" indent="-285750" eaLnBrk="1" hangingPunct="1"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kern="0" dirty="0" smtClean="0">
                <a:latin typeface="Verdana"/>
              </a:rPr>
              <a:t>Meeting in June 2013</a:t>
            </a:r>
          </a:p>
          <a:p>
            <a:pPr marL="835025" lvl="2" indent="-285750" eaLnBrk="1" hangingPunct="1"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kern="0" dirty="0" smtClean="0">
                <a:latin typeface="Verdana"/>
              </a:rPr>
              <a:t>Dean &amp; postgraduate dean attend</a:t>
            </a:r>
            <a:endParaRPr lang="en-US" sz="1800" kern="0" dirty="0">
              <a:latin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D9C7E-A76B-4E7E-A534-5E7683C3B72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264696" cy="1188368"/>
          </a:xfrm>
        </p:spPr>
        <p:txBody>
          <a:bodyPr/>
          <a:lstStyle/>
          <a:p>
            <a:r>
              <a:rPr lang="en-CA" sz="2800" b="1" dirty="0" smtClean="0"/>
              <a:t>Process for Programs Mandated for On-site Review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23679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2400" kern="0" dirty="0" smtClean="0">
              <a:latin typeface="Verdana"/>
            </a:endParaRPr>
          </a:p>
          <a:p>
            <a:pPr marL="230188" lvl="0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2400" kern="0" dirty="0">
              <a:latin typeface="Verdana"/>
            </a:endParaRPr>
          </a:p>
          <a:p>
            <a:pPr marL="0" lv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kern="0" dirty="0" smtClean="0">
                <a:latin typeface="Verdana"/>
              </a:rPr>
              <a:t>Criteria</a:t>
            </a: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>
                <a:latin typeface="Verdana"/>
              </a:rPr>
              <a:t>Program on </a:t>
            </a:r>
            <a:r>
              <a:rPr lang="en-US" sz="2000" u="sng" kern="0" dirty="0">
                <a:latin typeface="Verdana"/>
              </a:rPr>
              <a:t>full approval</a:t>
            </a:r>
            <a:r>
              <a:rPr lang="en-US" sz="2000" kern="0" dirty="0">
                <a:latin typeface="Verdana"/>
              </a:rPr>
              <a:t> since last regular on-site </a:t>
            </a:r>
            <a:r>
              <a:rPr lang="en-US" sz="2000" kern="0" dirty="0" smtClean="0">
                <a:latin typeface="Verdana"/>
              </a:rPr>
              <a:t>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D9C7E-A76B-4E7E-A534-5E7683C3B726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696744" cy="1188368"/>
          </a:xfrm>
        </p:spPr>
        <p:txBody>
          <a:bodyPr/>
          <a:lstStyle/>
          <a:p>
            <a:r>
              <a:rPr lang="en-CA" sz="2800" b="1" dirty="0" smtClean="0"/>
              <a:t>Programs Eligible for</a:t>
            </a:r>
            <a:br>
              <a:rPr lang="en-CA" sz="2800" b="1" dirty="0" smtClean="0"/>
            </a:br>
            <a:r>
              <a:rPr lang="en-CA" sz="2800" b="1" dirty="0" smtClean="0"/>
              <a:t>Exemption from On-site Review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23587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608512"/>
          </a:xfrm>
        </p:spPr>
        <p:txBody>
          <a:bodyPr>
            <a:normAutofit lnSpcReduction="10000"/>
          </a:bodyPr>
          <a:lstStyle/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 smtClean="0">
                <a:latin typeface="Verdana"/>
              </a:rPr>
              <a:t>PSQ and documentation review</a:t>
            </a:r>
          </a:p>
          <a:p>
            <a:pPr marL="835025" lvl="2" indent="-285750" eaLnBrk="1" hangingPunct="1"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kern="0" dirty="0" smtClean="0">
                <a:latin typeface="Verdana"/>
              </a:rPr>
              <a:t>Accreditation Committee reviewer</a:t>
            </a:r>
          </a:p>
          <a:p>
            <a:pPr marL="835025" lvl="2" indent="-285750" eaLnBrk="1" hangingPunct="1"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kern="0" dirty="0" smtClean="0">
                <a:latin typeface="Verdana"/>
              </a:rPr>
              <a:t>Specialty Committee</a:t>
            </a: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 smtClean="0">
                <a:latin typeface="Verdana"/>
              </a:rPr>
              <a:t>Recommendations to exempt</a:t>
            </a:r>
          </a:p>
          <a:p>
            <a:pPr marL="835025" lvl="2" indent="-285750" eaLnBrk="1" hangingPunct="1"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b="0" kern="0" dirty="0" smtClean="0">
                <a:latin typeface="Verdana"/>
              </a:rPr>
              <a:t>Accreditation Committee reviewer</a:t>
            </a:r>
          </a:p>
          <a:p>
            <a:pPr marL="835025" lvl="2" indent="-285750" eaLnBrk="1" hangingPunct="1"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kern="0" dirty="0" smtClean="0">
                <a:latin typeface="Verdana"/>
              </a:rPr>
              <a:t>Specialty Committee</a:t>
            </a:r>
          </a:p>
          <a:p>
            <a:pPr marL="835025" lvl="2" indent="-285750" eaLnBrk="1" hangingPunct="1"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b="0" kern="0" dirty="0" smtClean="0">
                <a:latin typeface="Verdana"/>
              </a:rPr>
              <a:t>Postgraduate dean</a:t>
            </a:r>
          </a:p>
          <a:p>
            <a:pPr marL="835025" lvl="2" indent="-285750" eaLnBrk="1" hangingPunct="1"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kern="0" dirty="0" smtClean="0">
                <a:latin typeface="Verdana"/>
              </a:rPr>
              <a:t>Resident organization (FMRQ)</a:t>
            </a: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2000" kern="0" dirty="0">
                <a:latin typeface="Verdana"/>
              </a:rPr>
              <a:t>Steering Committee (AC) Decision</a:t>
            </a:r>
          </a:p>
          <a:p>
            <a:pPr marL="835025" lvl="2" indent="-285750" eaLnBrk="1" hangingPunct="1"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b="1" kern="0" dirty="0">
                <a:latin typeface="Verdana"/>
              </a:rPr>
              <a:t>Review of recommendations</a:t>
            </a:r>
          </a:p>
          <a:p>
            <a:pPr marL="1054100" lvl="3" indent="201613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1600" kern="0" dirty="0">
                <a:latin typeface="Verdana"/>
              </a:rPr>
              <a:t>Exempted: on-site survey not required</a:t>
            </a:r>
          </a:p>
          <a:p>
            <a:pPr marL="1054100" lvl="3" indent="201613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r>
              <a:rPr lang="en-US" sz="1600" kern="0" dirty="0">
                <a:latin typeface="Verdana"/>
              </a:rPr>
              <a:t>Not exempted: program scheduled for on-site survey in March</a:t>
            </a:r>
          </a:p>
          <a:p>
            <a:pPr marL="835025" lvl="2" indent="-285750" eaLnBrk="1" hangingPunct="1"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b="1" kern="0" dirty="0" smtClean="0">
                <a:latin typeface="Verdana"/>
              </a:rPr>
              <a:t>Selected</a:t>
            </a:r>
            <a:r>
              <a:rPr lang="en-US" sz="1800" kern="0" dirty="0" smtClean="0">
                <a:latin typeface="Verdana"/>
              </a:rPr>
              <a:t> program (random)</a:t>
            </a:r>
          </a:p>
          <a:p>
            <a:pPr marL="835025" lvl="2" indent="-285750" eaLnBrk="1" hangingPunct="1"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1800" kern="0" dirty="0" smtClean="0">
                <a:latin typeface="Verdana"/>
              </a:rPr>
              <a:t>University </a:t>
            </a:r>
            <a:r>
              <a:rPr lang="en-US" sz="1800" kern="0" dirty="0">
                <a:latin typeface="Verdana"/>
              </a:rPr>
              <a:t>notified in December 2012</a:t>
            </a:r>
          </a:p>
          <a:p>
            <a:pPr marL="504826" lvl="1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en-US" sz="1400" b="0" kern="0" dirty="0" smtClean="0">
              <a:solidFill>
                <a:srgbClr val="0070C0"/>
              </a:solidFill>
              <a:latin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D9C7E-A76B-4E7E-A534-5E7683C3B72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328592" cy="1188368"/>
          </a:xfrm>
        </p:spPr>
        <p:txBody>
          <a:bodyPr/>
          <a:lstStyle/>
          <a:p>
            <a:r>
              <a:rPr lang="en-CA" sz="2800" b="1" dirty="0" smtClean="0"/>
              <a:t>Process for Programs Eligible for Exemption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6592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500" b="1" dirty="0">
                <a:solidFill>
                  <a:srgbClr val="0037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 Information</a:t>
            </a:r>
            <a:endParaRPr lang="en-US" sz="2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30188" lvl="0" indent="-230188" eaLnBrk="1" hangingPunct="1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000000"/>
              </a:buClr>
              <a:buSzPct val="50000"/>
              <a:buNone/>
              <a:defRPr/>
            </a:pPr>
            <a:endParaRPr lang="en-US" sz="1600" b="1" kern="0" dirty="0" smtClean="0">
              <a:solidFill>
                <a:srgbClr val="003152"/>
              </a:solidFill>
              <a:uFill>
                <a:solidFill>
                  <a:srgbClr val="998D5F"/>
                </a:solidFill>
              </a:uFill>
              <a:latin typeface="Verdana"/>
            </a:endParaRPr>
          </a:p>
          <a:p>
            <a:pPr marL="230188" lvl="0" indent="-230188" eaLnBrk="1" hangingPunct="1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000000"/>
              </a:buClr>
              <a:buSzPct val="50000"/>
              <a:buNone/>
              <a:defRPr/>
            </a:pPr>
            <a:r>
              <a:rPr lang="fr-CA" sz="1600" b="1" u="sng" kern="0" dirty="0" smtClean="0">
                <a:solidFill>
                  <a:srgbClr val="003152"/>
                </a:solidFill>
                <a:uFill>
                  <a:solidFill>
                    <a:srgbClr val="998D5F"/>
                  </a:solidFill>
                </a:uFill>
                <a:latin typeface="Verdana"/>
              </a:rPr>
              <a:t>ROYAL COLLEGE</a:t>
            </a:r>
          </a:p>
          <a:p>
            <a:pPr marL="230188" lvl="0" indent="-230188" eaLnBrk="1" hangingPunct="1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000000"/>
              </a:buClr>
              <a:buSzPct val="50000"/>
              <a:buNone/>
              <a:defRPr/>
            </a:pPr>
            <a:r>
              <a:rPr lang="fr-CA" sz="1600" b="1" u="sng" kern="0" dirty="0">
                <a:solidFill>
                  <a:srgbClr val="003152"/>
                </a:solidFill>
                <a:uFill>
                  <a:solidFill>
                    <a:srgbClr val="998D5F"/>
                  </a:solidFill>
                </a:uFill>
                <a:latin typeface="Verdana"/>
              </a:rPr>
              <a:t> </a:t>
            </a:r>
            <a:endParaRPr lang="fr-CA" sz="900" b="1" u="sng" kern="0" dirty="0" smtClean="0">
              <a:solidFill>
                <a:srgbClr val="003152"/>
              </a:solidFill>
              <a:uFill>
                <a:solidFill>
                  <a:srgbClr val="998D5F"/>
                </a:solidFill>
              </a:uFill>
              <a:latin typeface="Verdana"/>
            </a:endParaRPr>
          </a:p>
          <a:p>
            <a:pPr marL="230188" lvl="0" indent="-230188" eaLnBrk="1" hangingPunct="1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000000"/>
              </a:buClr>
              <a:buSzPct val="50000"/>
              <a:buNone/>
              <a:defRPr/>
            </a:pPr>
            <a:endParaRPr lang="en-US" sz="1600" b="1" kern="0" dirty="0" smtClean="0">
              <a:solidFill>
                <a:srgbClr val="003152"/>
              </a:solidFill>
              <a:uFill>
                <a:solidFill>
                  <a:srgbClr val="998D5F"/>
                </a:solidFill>
              </a:uFill>
              <a:latin typeface="Verdana"/>
            </a:endParaRPr>
          </a:p>
          <a:p>
            <a:pPr marL="230188" lvl="0" indent="-230188" eaLnBrk="1" hangingPunct="1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000000"/>
              </a:buClr>
              <a:buSzPct val="50000"/>
              <a:buNone/>
              <a:defRPr/>
            </a:pPr>
            <a:r>
              <a:rPr lang="en-US" sz="1600" b="1" kern="0" dirty="0" smtClean="0">
                <a:solidFill>
                  <a:srgbClr val="003152"/>
                </a:solidFill>
                <a:uFill>
                  <a:solidFill>
                    <a:srgbClr val="998D5F"/>
                  </a:solidFill>
                </a:uFill>
                <a:latin typeface="Verdana"/>
              </a:rPr>
              <a:t>accred@royalcollege.ca</a:t>
            </a:r>
            <a:endParaRPr lang="en-US" sz="1600" b="1" kern="0" dirty="0">
              <a:solidFill>
                <a:srgbClr val="003152"/>
              </a:solidFill>
              <a:uFill>
                <a:solidFill>
                  <a:srgbClr val="998D5F"/>
                </a:solidFill>
              </a:uFill>
              <a:latin typeface="Verdana"/>
            </a:endParaRPr>
          </a:p>
          <a:p>
            <a:pPr marL="230188" lvl="0" indent="-230188" eaLnBrk="1" hangingPunct="1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000000"/>
              </a:buClr>
              <a:buSzPct val="50000"/>
              <a:buNone/>
              <a:defRPr/>
            </a:pPr>
            <a:r>
              <a:rPr lang="en-US" sz="1600" b="1" kern="0" dirty="0">
                <a:solidFill>
                  <a:srgbClr val="003152"/>
                </a:solidFill>
                <a:uFill>
                  <a:solidFill>
                    <a:srgbClr val="998D5F"/>
                  </a:solidFill>
                </a:uFill>
                <a:latin typeface="Verdana"/>
              </a:rPr>
              <a:t>613-730-6202</a:t>
            </a:r>
          </a:p>
          <a:p>
            <a:pPr marL="230188" lvl="0" indent="-230188" eaLnBrk="1" hangingPunct="1">
              <a:lnSpc>
                <a:spcPct val="80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ct val="50000"/>
              <a:buNone/>
              <a:defRPr/>
            </a:pPr>
            <a:r>
              <a:rPr lang="en-US" sz="1600" b="1" u="sng" kern="0" dirty="0">
                <a:solidFill>
                  <a:srgbClr val="003152"/>
                </a:solidFill>
                <a:uFill>
                  <a:solidFill>
                    <a:srgbClr val="998D5F"/>
                  </a:solidFill>
                </a:uFill>
                <a:latin typeface="Verdana"/>
              </a:rPr>
              <a:t>Office of Education</a:t>
            </a:r>
          </a:p>
          <a:p>
            <a:pPr marL="230188" lvl="0" indent="-230188" eaLnBrk="1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50000"/>
              <a:buNone/>
              <a:defRPr/>
            </a:pPr>
            <a:r>
              <a:rPr lang="en-US" sz="1600" b="1" kern="0" dirty="0">
                <a:solidFill>
                  <a:srgbClr val="003152"/>
                </a:solidFill>
                <a:uFill>
                  <a:solidFill>
                    <a:srgbClr val="998D5F"/>
                  </a:solidFill>
                </a:uFill>
                <a:latin typeface="Verdana"/>
              </a:rPr>
              <a:t>Margaret Kennedy</a:t>
            </a:r>
          </a:p>
          <a:p>
            <a:pPr marL="230188" lvl="0" indent="-230188" eaLnBrk="1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50000"/>
              <a:buNone/>
              <a:defRPr/>
            </a:pPr>
            <a:r>
              <a:rPr lang="en-US" sz="1600" kern="0" dirty="0">
                <a:solidFill>
                  <a:srgbClr val="00375C"/>
                </a:solidFill>
                <a:latin typeface="Verdana"/>
              </a:rPr>
              <a:t>Assistant Director</a:t>
            </a:r>
          </a:p>
          <a:p>
            <a:pPr marL="230188" lvl="0" indent="-230188" eaLnBrk="1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50000"/>
              <a:buNone/>
              <a:defRPr/>
            </a:pPr>
            <a:r>
              <a:rPr lang="en-US" sz="1600" kern="0" dirty="0">
                <a:solidFill>
                  <a:srgbClr val="00375C"/>
                </a:solidFill>
                <a:latin typeface="Verdana"/>
              </a:rPr>
              <a:t>Accreditation &amp; Liaison</a:t>
            </a:r>
          </a:p>
          <a:p>
            <a:pPr marL="230188" lvl="0" indent="-230188" eaLnBrk="1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50000"/>
              <a:buNone/>
              <a:defRPr/>
            </a:pPr>
            <a:r>
              <a:rPr lang="en-US" sz="1600" b="1" kern="0" dirty="0" smtClean="0">
                <a:solidFill>
                  <a:srgbClr val="00375C"/>
                </a:solidFill>
                <a:uFill>
                  <a:solidFill>
                    <a:srgbClr val="998D5F"/>
                  </a:solidFill>
                </a:uFill>
                <a:latin typeface="Verdana"/>
              </a:rPr>
              <a:t>Lise </a:t>
            </a:r>
            <a:r>
              <a:rPr lang="en-US" sz="1600" b="1" kern="0" dirty="0">
                <a:solidFill>
                  <a:srgbClr val="00375C"/>
                </a:solidFill>
                <a:uFill>
                  <a:solidFill>
                    <a:srgbClr val="998D5F"/>
                  </a:solidFill>
                </a:uFill>
                <a:latin typeface="Verdana"/>
              </a:rPr>
              <a:t>Dupéré</a:t>
            </a:r>
          </a:p>
          <a:p>
            <a:pPr marL="230188" indent="-230188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None/>
              <a:defRPr/>
            </a:pPr>
            <a:r>
              <a:rPr lang="en-US" sz="1600" kern="0" dirty="0" smtClean="0">
                <a:solidFill>
                  <a:srgbClr val="00375C"/>
                </a:solidFill>
                <a:latin typeface="Verdana"/>
              </a:rPr>
              <a:t>Manager, Educational </a:t>
            </a:r>
            <a:r>
              <a:rPr lang="en-US" sz="1600" kern="0" dirty="0">
                <a:solidFill>
                  <a:srgbClr val="00375C"/>
                </a:solidFill>
                <a:latin typeface="Verdana"/>
              </a:rPr>
              <a:t>Standards </a:t>
            </a:r>
            <a:r>
              <a:rPr lang="en-US" sz="1600" kern="0" dirty="0" smtClean="0">
                <a:solidFill>
                  <a:srgbClr val="00375C"/>
                </a:solidFill>
                <a:latin typeface="Verdana"/>
              </a:rPr>
              <a:t>Unit</a:t>
            </a:r>
            <a:endParaRPr lang="en-US" sz="1600" kern="0" dirty="0">
              <a:solidFill>
                <a:srgbClr val="00375C"/>
              </a:solidFill>
              <a:latin typeface="Verdana"/>
            </a:endParaRPr>
          </a:p>
          <a:p>
            <a:pPr marL="230188" indent="-230188" eaLnBrk="1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50000"/>
              <a:buNone/>
              <a:defRPr/>
            </a:pPr>
            <a:r>
              <a:rPr lang="en-US" sz="1600" b="1" kern="0" dirty="0">
                <a:solidFill>
                  <a:srgbClr val="00375C"/>
                </a:solidFill>
                <a:uFill>
                  <a:solidFill>
                    <a:srgbClr val="998D5F"/>
                  </a:solidFill>
                </a:uFill>
                <a:latin typeface="Verdana"/>
              </a:rPr>
              <a:t>Sylvie Lavoie</a:t>
            </a:r>
          </a:p>
          <a:p>
            <a:pPr marL="230188" lvl="0" indent="-230188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None/>
              <a:defRPr/>
            </a:pPr>
            <a:r>
              <a:rPr lang="en-US" sz="1600" kern="0" dirty="0">
                <a:solidFill>
                  <a:srgbClr val="00375C"/>
                </a:solidFill>
                <a:latin typeface="Verdana"/>
              </a:rPr>
              <a:t>Survey Coordinator</a:t>
            </a:r>
            <a:endParaRPr lang="en-US" sz="1600" kern="0" dirty="0">
              <a:solidFill>
                <a:srgbClr val="00375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</a:endParaRPr>
          </a:p>
          <a:p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000000"/>
              </a:buClr>
              <a:buSzPct val="50000"/>
              <a:buNone/>
              <a:defRPr/>
            </a:pPr>
            <a:endParaRPr lang="en-US" sz="1600" kern="0" dirty="0" smtClean="0">
              <a:solidFill>
                <a:srgbClr val="003152"/>
              </a:solidFill>
              <a:uFill>
                <a:solidFill>
                  <a:srgbClr val="998D5F"/>
                </a:solidFill>
              </a:uFill>
              <a:latin typeface="Verdana"/>
            </a:endParaRP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000000"/>
              </a:buClr>
              <a:buSzPct val="50000"/>
              <a:buNone/>
              <a:defRPr/>
            </a:pPr>
            <a:r>
              <a:rPr lang="fr-CA" sz="1600" b="1" u="sng" kern="0" dirty="0" smtClean="0">
                <a:solidFill>
                  <a:srgbClr val="003152"/>
                </a:solidFill>
                <a:uFill>
                  <a:solidFill>
                    <a:srgbClr val="998D5F"/>
                  </a:solidFill>
                </a:uFill>
                <a:latin typeface="Verdana"/>
              </a:rPr>
              <a:t>COLLÈGE DES MÉDECINS DU QUÉBEC </a:t>
            </a:r>
            <a:r>
              <a:rPr lang="fr-CA" sz="900" b="1" u="sng" kern="0" dirty="0" smtClean="0">
                <a:solidFill>
                  <a:srgbClr val="003152"/>
                </a:solidFill>
                <a:uFill>
                  <a:solidFill>
                    <a:srgbClr val="998D5F"/>
                  </a:solidFill>
                </a:uFill>
                <a:latin typeface="Verdana"/>
              </a:rPr>
              <a:t> </a:t>
            </a: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000000"/>
              </a:buClr>
              <a:buSzPct val="50000"/>
              <a:buNone/>
              <a:defRPr/>
            </a:pPr>
            <a:endParaRPr lang="en-US" sz="1600" b="1" kern="0" dirty="0" smtClean="0">
              <a:solidFill>
                <a:srgbClr val="003152"/>
              </a:solidFill>
              <a:uFill>
                <a:solidFill>
                  <a:srgbClr val="998D5F"/>
                </a:solidFill>
              </a:uFill>
              <a:latin typeface="Verdana"/>
            </a:endParaRPr>
          </a:p>
          <a:p>
            <a:pPr marL="230188" indent="-230188" eaLnBrk="1" hangingPunct="1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000000"/>
              </a:buClr>
              <a:buSzPct val="50000"/>
              <a:buNone/>
              <a:defRPr/>
            </a:pPr>
            <a:r>
              <a:rPr lang="en-US" sz="1600" b="1" kern="0" dirty="0" smtClean="0">
                <a:solidFill>
                  <a:srgbClr val="003152"/>
                </a:solidFill>
                <a:uFill>
                  <a:solidFill>
                    <a:srgbClr val="998D5F"/>
                  </a:solidFill>
                </a:uFill>
                <a:latin typeface="Verdana"/>
              </a:rPr>
              <a:t>mlamer@cmq.org</a:t>
            </a:r>
            <a:endParaRPr lang="en-US" sz="1600" b="1" kern="0" dirty="0">
              <a:solidFill>
                <a:srgbClr val="003152"/>
              </a:solidFill>
              <a:uFill>
                <a:solidFill>
                  <a:srgbClr val="998D5F"/>
                </a:solidFill>
              </a:uFill>
              <a:latin typeface="Verdana"/>
            </a:endParaRPr>
          </a:p>
          <a:p>
            <a:pPr marL="182880" indent="-230188" eaLnBrk="1" hangingPunct="1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000000"/>
              </a:buClr>
              <a:buSzPct val="50000"/>
              <a:buNone/>
              <a:defRPr/>
            </a:pPr>
            <a:r>
              <a:rPr lang="en-US" sz="1600" b="1" kern="0" dirty="0" smtClean="0">
                <a:solidFill>
                  <a:srgbClr val="003152"/>
                </a:solidFill>
                <a:uFill>
                  <a:solidFill>
                    <a:srgbClr val="998D5F"/>
                  </a:solidFill>
                </a:uFill>
                <a:latin typeface="Verdana"/>
              </a:rPr>
              <a:t>514-933-4441</a:t>
            </a:r>
          </a:p>
          <a:p>
            <a:pPr marL="230188" indent="-230188" eaLnBrk="1" hangingPunct="1">
              <a:lnSpc>
                <a:spcPct val="8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ct val="50000"/>
              <a:buNone/>
              <a:defRPr/>
            </a:pPr>
            <a:r>
              <a:rPr lang="en-US" sz="1600" b="1" u="sng" kern="0" dirty="0" smtClean="0">
                <a:solidFill>
                  <a:srgbClr val="003152"/>
                </a:solidFill>
                <a:uFill>
                  <a:solidFill>
                    <a:srgbClr val="998D5F"/>
                  </a:solidFill>
                </a:uFill>
                <a:latin typeface="Verdana"/>
              </a:rPr>
              <a:t>Direction </a:t>
            </a:r>
            <a:r>
              <a:rPr lang="en-US" sz="1600" b="1" u="sng" kern="0" dirty="0">
                <a:solidFill>
                  <a:srgbClr val="003152"/>
                </a:solidFill>
                <a:uFill>
                  <a:solidFill>
                    <a:srgbClr val="998D5F"/>
                  </a:solidFill>
                </a:uFill>
                <a:latin typeface="Verdana"/>
              </a:rPr>
              <a:t>des </a:t>
            </a:r>
            <a:r>
              <a:rPr lang="en-US" sz="1600" b="1" u="sng" kern="0" dirty="0" err="1">
                <a:solidFill>
                  <a:srgbClr val="003152"/>
                </a:solidFill>
                <a:uFill>
                  <a:solidFill>
                    <a:srgbClr val="998D5F"/>
                  </a:solidFill>
                </a:uFill>
                <a:latin typeface="Verdana"/>
              </a:rPr>
              <a:t>études</a:t>
            </a:r>
            <a:r>
              <a:rPr lang="en-US" sz="1600" b="1" u="sng" kern="0" dirty="0">
                <a:solidFill>
                  <a:srgbClr val="003152"/>
                </a:solidFill>
                <a:uFill>
                  <a:solidFill>
                    <a:srgbClr val="998D5F"/>
                  </a:solidFill>
                </a:uFill>
                <a:latin typeface="Verdana"/>
              </a:rPr>
              <a:t> </a:t>
            </a:r>
            <a:r>
              <a:rPr lang="en-US" sz="1600" b="1" u="sng" kern="0" dirty="0" err="1">
                <a:solidFill>
                  <a:srgbClr val="003152"/>
                </a:solidFill>
                <a:uFill>
                  <a:solidFill>
                    <a:srgbClr val="998D5F"/>
                  </a:solidFill>
                </a:uFill>
                <a:latin typeface="Verdana"/>
              </a:rPr>
              <a:t>médicales</a:t>
            </a:r>
            <a:endParaRPr lang="en-US" sz="1600" b="1" u="sng" kern="0" dirty="0">
              <a:solidFill>
                <a:srgbClr val="003152"/>
              </a:solidFill>
              <a:uFill>
                <a:solidFill>
                  <a:srgbClr val="998D5F"/>
                </a:solidFill>
              </a:uFill>
              <a:latin typeface="Verdana"/>
            </a:endParaRPr>
          </a:p>
          <a:p>
            <a:pPr marL="230188" lvl="0" indent="-230188" eaLnBrk="1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50000"/>
              <a:buNone/>
              <a:defRPr/>
            </a:pPr>
            <a:r>
              <a:rPr lang="en-US" sz="1600" b="1" kern="0" dirty="0">
                <a:solidFill>
                  <a:srgbClr val="00375C"/>
                </a:solidFill>
                <a:uFill>
                  <a:solidFill>
                    <a:srgbClr val="998D5F"/>
                  </a:solidFill>
                </a:uFill>
                <a:latin typeface="Verdana"/>
              </a:rPr>
              <a:t>Dr. Anne-Marie MacLellan</a:t>
            </a:r>
          </a:p>
          <a:p>
            <a:pPr marL="230188" lvl="0" indent="-230188" eaLnBrk="1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50000"/>
              <a:buNone/>
              <a:defRPr/>
            </a:pPr>
            <a:r>
              <a:rPr lang="en-US" sz="1600" kern="0" dirty="0">
                <a:solidFill>
                  <a:srgbClr val="00375C"/>
                </a:solidFill>
                <a:latin typeface="Verdana"/>
              </a:rPr>
              <a:t>Director</a:t>
            </a:r>
          </a:p>
          <a:p>
            <a:pPr marL="230188" lvl="0" indent="-230188" eaLnBrk="1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50000"/>
              <a:buNone/>
              <a:defRPr/>
            </a:pPr>
            <a:endParaRPr lang="en-US" sz="700" b="1" kern="0" dirty="0">
              <a:solidFill>
                <a:srgbClr val="00375C"/>
              </a:solidFill>
              <a:latin typeface="Verdana"/>
            </a:endParaRPr>
          </a:p>
          <a:p>
            <a:pPr marL="230188" indent="-230188" eaLnBrk="1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50000"/>
              <a:buNone/>
              <a:defRPr/>
            </a:pPr>
            <a:r>
              <a:rPr lang="en-US" sz="1600" b="1" kern="0" dirty="0">
                <a:solidFill>
                  <a:srgbClr val="00375C"/>
                </a:solidFill>
                <a:uFill>
                  <a:solidFill>
                    <a:srgbClr val="998D5F"/>
                  </a:solidFill>
                </a:uFill>
                <a:latin typeface="Verdana"/>
              </a:rPr>
              <a:t>Marjolaine Lamer</a:t>
            </a:r>
          </a:p>
          <a:p>
            <a:pPr marL="230188" lvl="0" indent="-230188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None/>
              <a:defRPr/>
            </a:pPr>
            <a:r>
              <a:rPr lang="en-US" sz="1600" kern="0">
                <a:solidFill>
                  <a:srgbClr val="00375C"/>
                </a:solidFill>
                <a:latin typeface="Verdana"/>
              </a:rPr>
              <a:t>Coordinator</a:t>
            </a:r>
            <a:endParaRPr lang="en-US" sz="1600" kern="0" dirty="0">
              <a:solidFill>
                <a:srgbClr val="00375C"/>
              </a:solidFill>
              <a:latin typeface="Verdana"/>
            </a:endParaRPr>
          </a:p>
          <a:p>
            <a:pPr marL="230188" lvl="0" indent="-230188" eaLnBrk="1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50000"/>
              <a:buNone/>
              <a:defRPr/>
            </a:pPr>
            <a:r>
              <a:rPr lang="en-US" sz="1600" b="1" kern="0" dirty="0" err="1">
                <a:solidFill>
                  <a:srgbClr val="00375C"/>
                </a:solidFill>
                <a:uFill>
                  <a:solidFill>
                    <a:srgbClr val="998D5F"/>
                  </a:solidFill>
                </a:uFill>
                <a:latin typeface="Verdana"/>
              </a:rPr>
              <a:t>Mélanie</a:t>
            </a:r>
            <a:r>
              <a:rPr lang="en-US" sz="1600" b="1" kern="0" dirty="0">
                <a:solidFill>
                  <a:srgbClr val="00375C"/>
                </a:solidFill>
                <a:uFill>
                  <a:solidFill>
                    <a:srgbClr val="998D5F"/>
                  </a:solidFill>
                </a:uFill>
                <a:latin typeface="Verdana"/>
              </a:rPr>
              <a:t> Caron</a:t>
            </a:r>
          </a:p>
          <a:p>
            <a:pPr marL="230188" indent="-230188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None/>
              <a:defRPr/>
            </a:pPr>
            <a:r>
              <a:rPr lang="en-US" sz="1600" kern="0" dirty="0">
                <a:solidFill>
                  <a:srgbClr val="00375C"/>
                </a:solidFill>
                <a:latin typeface="Verdana"/>
              </a:rPr>
              <a:t>Accreditation Agent</a:t>
            </a:r>
          </a:p>
          <a:p>
            <a:pPr marL="1196975" lvl="2" indent="-222250">
              <a:spcBef>
                <a:spcPct val="20000"/>
              </a:spcBef>
              <a:buClrTx/>
              <a:buSzTx/>
              <a:buFont typeface="Times" pitchFamily="1" charset="0"/>
              <a:buChar char="-"/>
              <a:defRPr/>
            </a:pPr>
            <a:endParaRPr lang="en-US" sz="1800" kern="0" dirty="0">
              <a:solidFill>
                <a:srgbClr val="998D5F"/>
              </a:solidFill>
              <a:latin typeface="Verdana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4963D-1EC1-4C8F-821E-B70D563FA85F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13316" name="Picture 5" descr="powerpoint2012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925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250770"/>
            <a:ext cx="5400601" cy="12248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00375C"/>
                </a:solidFill>
              </a:rPr>
              <a:t>Pilot Accreditation Process</a:t>
            </a:r>
            <a:br>
              <a:rPr lang="en-US" sz="2600" b="1" dirty="0" smtClean="0">
                <a:solidFill>
                  <a:srgbClr val="00375C"/>
                </a:solidFill>
              </a:rPr>
            </a:br>
            <a:endParaRPr lang="en-US" sz="2600" b="1" dirty="0">
              <a:solidFill>
                <a:srgbClr val="00375C"/>
              </a:solidFill>
            </a:endParaRPr>
          </a:p>
        </p:txBody>
      </p:sp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3AEE09-AA21-4EF1-8E71-5136AA07C7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  <p:sp>
        <p:nvSpPr>
          <p:cNvPr id="20485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628800"/>
            <a:ext cx="8229600" cy="4608512"/>
          </a:xfrm>
        </p:spPr>
        <p:txBody>
          <a:bodyPr/>
          <a:lstStyle/>
          <a:p>
            <a:pPr marL="230188" indent="-230188" eaLnBrk="1" hangingPunct="1">
              <a:spcAft>
                <a:spcPts val="0"/>
              </a:spcAft>
              <a:buClrTx/>
              <a:buSzTx/>
              <a:buFont typeface="Times" pitchFamily="1" charset="0"/>
              <a:buChar char="•"/>
            </a:pPr>
            <a:endParaRPr lang="fr-CA" sz="2400" kern="0" dirty="0" smtClean="0">
              <a:solidFill>
                <a:srgbClr val="003152"/>
              </a:solidFill>
              <a:latin typeface="Verdana"/>
            </a:endParaRPr>
          </a:p>
          <a:p>
            <a:pPr marL="0" indent="0" eaLnBrk="1" hangingPunct="1">
              <a:spcAft>
                <a:spcPts val="0"/>
              </a:spcAft>
              <a:buClrTx/>
              <a:buSzTx/>
              <a:buNone/>
            </a:pPr>
            <a:r>
              <a:rPr lang="en-US" sz="2400" kern="0" dirty="0" smtClean="0">
                <a:solidFill>
                  <a:srgbClr val="003152"/>
                </a:solidFill>
                <a:latin typeface="Verdana"/>
              </a:rPr>
              <a:t>McGill University is one of three universities participating in a pilot accreditation process!</a:t>
            </a:r>
          </a:p>
          <a:p>
            <a:pPr marL="0" indent="0" eaLnBrk="1" hangingPunct="1">
              <a:spcAft>
                <a:spcPts val="0"/>
              </a:spcAft>
              <a:buClrTx/>
              <a:buSzTx/>
              <a:buNone/>
            </a:pPr>
            <a:endParaRPr lang="en-US" sz="2400" kern="0" dirty="0" smtClean="0">
              <a:solidFill>
                <a:srgbClr val="003152"/>
              </a:solidFill>
              <a:latin typeface="Verdana"/>
            </a:endParaRPr>
          </a:p>
          <a:p>
            <a:pPr eaLnBrk="1" hangingPunct="1">
              <a:spcAft>
                <a:spcPts val="0"/>
              </a:spcAft>
              <a:buClrTx/>
              <a:buSzTx/>
            </a:pPr>
            <a:r>
              <a:rPr lang="en-US" sz="2400" kern="0" dirty="0" smtClean="0">
                <a:solidFill>
                  <a:srgbClr val="003152"/>
                </a:solidFill>
                <a:latin typeface="Verdana"/>
              </a:rPr>
              <a:t>Survey will be conducted in two distinct parts: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 smtClean="0">
                <a:latin typeface="Verdana"/>
              </a:rPr>
              <a:t>A Standards review</a:t>
            </a:r>
          </a:p>
          <a:p>
            <a:pPr marL="801687" lvl="1" indent="-342900" eaLnBrk="1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Verdana" pitchFamily="34" charset="0"/>
              <a:buChar char="–"/>
            </a:pPr>
            <a:r>
              <a:rPr lang="en-US" sz="2000" b="0" kern="0" dirty="0" smtClean="0">
                <a:latin typeface="Verdana"/>
              </a:rPr>
              <a:t>B Standards review</a:t>
            </a:r>
          </a:p>
          <a:p>
            <a:pPr eaLnBrk="1" hangingPunct="1">
              <a:spcAft>
                <a:spcPts val="0"/>
              </a:spcAft>
              <a:buClrTx/>
              <a:buSzTx/>
            </a:pPr>
            <a:endParaRPr lang="en-US" sz="2400" kern="0" dirty="0" smtClean="0">
              <a:solidFill>
                <a:srgbClr val="003152"/>
              </a:solidFill>
              <a:latin typeface="Verdana"/>
            </a:endParaRPr>
          </a:p>
          <a:p>
            <a:pPr eaLnBrk="1" hangingPunct="1">
              <a:spcAft>
                <a:spcPts val="0"/>
              </a:spcAft>
              <a:buClrTx/>
              <a:buSzTx/>
            </a:pPr>
            <a:r>
              <a:rPr lang="en-US" sz="2400" kern="0" dirty="0" smtClean="0">
                <a:solidFill>
                  <a:srgbClr val="003152"/>
                </a:solidFill>
                <a:latin typeface="Verdana"/>
              </a:rPr>
              <a:t>Details for the pilot process will be discussed later in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829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52400"/>
            <a:ext cx="5328592" cy="97234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375C"/>
                </a:solidFill>
                <a:ea typeface="Verdana" pitchFamily="34" charset="0"/>
                <a:cs typeface="Verdana" pitchFamily="34" charset="0"/>
              </a:rPr>
              <a:t>Six-Year Survey Cycle</a:t>
            </a:r>
            <a:endParaRPr lang="en-CA" sz="2800" b="1" dirty="0">
              <a:solidFill>
                <a:srgbClr val="00375C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Oval 3"/>
          <p:cNvSpPr>
            <a:spLocks noChangeArrowheads="1"/>
          </p:cNvSpPr>
          <p:nvPr/>
        </p:nvSpPr>
        <p:spPr bwMode="auto">
          <a:xfrm>
            <a:off x="914400" y="1816100"/>
            <a:ext cx="7242175" cy="4324350"/>
          </a:xfrm>
          <a:prstGeom prst="ellipse">
            <a:avLst/>
          </a:prstGeom>
          <a:noFill/>
          <a:ln w="50800" cap="sq">
            <a:solidFill>
              <a:srgbClr val="00375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 b="1">
              <a:ln w="18000">
                <a:solidFill>
                  <a:srgbClr val="9FB8C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2024063" y="2730500"/>
            <a:ext cx="5024437" cy="2528888"/>
          </a:xfrm>
          <a:prstGeom prst="ellipse">
            <a:avLst/>
          </a:prstGeom>
          <a:noFill/>
          <a:ln w="50800" cap="sq">
            <a:solidFill>
              <a:srgbClr val="00375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rot="799410">
            <a:off x="1787525" y="2682875"/>
            <a:ext cx="844550" cy="427038"/>
          </a:xfrm>
          <a:prstGeom prst="line">
            <a:avLst/>
          </a:prstGeom>
          <a:noFill/>
          <a:ln w="44450" cap="sq">
            <a:solidFill>
              <a:srgbClr val="00375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 rot="501209">
            <a:off x="6586538" y="4832350"/>
            <a:ext cx="695325" cy="530225"/>
          </a:xfrm>
          <a:prstGeom prst="line">
            <a:avLst/>
          </a:prstGeom>
          <a:noFill/>
          <a:ln w="44450" cap="sq">
            <a:solidFill>
              <a:srgbClr val="00375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V="1">
            <a:off x="4535488" y="1824038"/>
            <a:ext cx="1587" cy="884237"/>
          </a:xfrm>
          <a:prstGeom prst="line">
            <a:avLst/>
          </a:prstGeom>
          <a:noFill/>
          <a:ln w="44450" cap="sq">
            <a:solidFill>
              <a:srgbClr val="00375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614988" y="2160588"/>
            <a:ext cx="412750" cy="5222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0037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7392988" y="3719513"/>
            <a:ext cx="412750" cy="5222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0037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5614988" y="5272088"/>
            <a:ext cx="412750" cy="5222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0037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3040063" y="5297488"/>
            <a:ext cx="412750" cy="5222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0037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1292225" y="3719513"/>
            <a:ext cx="412750" cy="5222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0037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3040063" y="2211388"/>
            <a:ext cx="412750" cy="5222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0037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 flipV="1">
            <a:off x="6451600" y="2566988"/>
            <a:ext cx="739775" cy="544512"/>
          </a:xfrm>
          <a:prstGeom prst="line">
            <a:avLst/>
          </a:prstGeom>
          <a:noFill/>
          <a:ln w="44450" cap="sq">
            <a:solidFill>
              <a:srgbClr val="00375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 rot="21238651" flipH="1">
            <a:off x="1798638" y="4826000"/>
            <a:ext cx="752475" cy="546100"/>
          </a:xfrm>
          <a:prstGeom prst="line">
            <a:avLst/>
          </a:prstGeom>
          <a:noFill/>
          <a:ln w="44450" cap="sq">
            <a:solidFill>
              <a:srgbClr val="00375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349907" y="3719047"/>
            <a:ext cx="2371162" cy="523220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innerShdw blurRad="76200" dist="76200">
              <a:srgbClr val="FAF7F0"/>
            </a:innerShdw>
          </a:effectLst>
        </p:spPr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0037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Monitoring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594256" y="5532205"/>
            <a:ext cx="1968343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0037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Internal Reviews</a:t>
            </a:r>
          </a:p>
        </p:txBody>
      </p:sp>
    </p:spTree>
    <p:extLst>
      <p:ext uri="{BB962C8B-B14F-4D97-AF65-F5344CB8AC3E}">
        <p14:creationId xmlns:p14="http://schemas.microsoft.com/office/powerpoint/2010/main" val="47967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070" y="332656"/>
            <a:ext cx="5328592" cy="10443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375C"/>
                </a:solidFill>
                <a:ea typeface="Verdana" pitchFamily="34" charset="0"/>
                <a:cs typeface="Verdana" pitchFamily="34" charset="0"/>
              </a:rPr>
              <a:t>Process for </a:t>
            </a:r>
            <a:r>
              <a:rPr lang="en-US" sz="2800" b="1" dirty="0" smtClean="0">
                <a:ea typeface="Verdana" pitchFamily="34" charset="0"/>
                <a:cs typeface="Verdana" pitchFamily="34" charset="0"/>
              </a:rPr>
              <a:t>Pre-Survey Questionnaires</a:t>
            </a:r>
            <a:endParaRPr lang="en-CA" sz="2800" dirty="0">
              <a:solidFill>
                <a:srgbClr val="00375C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7890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8117E1-44E4-4571-A5E3-60F76B703A22}" type="slidenum"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486400" y="3276600"/>
            <a:ext cx="2667000" cy="762000"/>
          </a:xfrm>
          <a:prstGeom prst="rect">
            <a:avLst/>
          </a:prstGeom>
          <a:solidFill>
            <a:srgbClr val="FAF7F0"/>
          </a:solidFill>
          <a:ln w="12700">
            <a:solidFill>
              <a:srgbClr val="00375C"/>
            </a:solidFill>
            <a:miter lim="800000"/>
            <a:headEnd/>
            <a:tailEnd/>
          </a:ln>
          <a:effectLst>
            <a:innerShdw blurRad="114300">
              <a:srgbClr val="00375C"/>
            </a:inn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rgbClr val="0037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Royal College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581400" y="3733800"/>
            <a:ext cx="1905000" cy="0"/>
          </a:xfrm>
          <a:prstGeom prst="line">
            <a:avLst/>
          </a:prstGeom>
          <a:noFill/>
          <a:ln w="38100">
            <a:solidFill>
              <a:srgbClr val="00375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rgbClr val="00375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71900" y="3733800"/>
            <a:ext cx="1485900" cy="246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rgbClr val="0037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Comments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3581400" y="3581400"/>
            <a:ext cx="1905000" cy="0"/>
          </a:xfrm>
          <a:prstGeom prst="line">
            <a:avLst/>
          </a:prstGeom>
          <a:noFill/>
          <a:ln w="38100">
            <a:solidFill>
              <a:srgbClr val="00375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581400" y="3276600"/>
            <a:ext cx="1905000" cy="246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000" b="1" dirty="0" smtClean="0">
                <a:solidFill>
                  <a:srgbClr val="0037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Questionnaires</a:t>
            </a:r>
            <a:endParaRPr lang="en-US" sz="1000" b="1" dirty="0">
              <a:solidFill>
                <a:srgbClr val="00375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86400" y="1752600"/>
            <a:ext cx="2667000" cy="762000"/>
          </a:xfrm>
          <a:prstGeom prst="rect">
            <a:avLst/>
          </a:prstGeom>
          <a:solidFill>
            <a:srgbClr val="FAF7F0"/>
          </a:solidFill>
          <a:ln w="12700">
            <a:solidFill>
              <a:srgbClr val="00375C"/>
            </a:solidFill>
            <a:miter lim="800000"/>
            <a:headEnd/>
            <a:tailEnd/>
          </a:ln>
          <a:effectLst>
            <a:innerShdw blurRad="114300">
              <a:srgbClr val="00375C"/>
            </a:inn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rgbClr val="0037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University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85800" y="3276600"/>
            <a:ext cx="2895600" cy="762000"/>
          </a:xfrm>
          <a:prstGeom prst="rect">
            <a:avLst/>
          </a:prstGeom>
          <a:solidFill>
            <a:srgbClr val="FAF7F0"/>
          </a:solidFill>
          <a:ln w="12700">
            <a:solidFill>
              <a:srgbClr val="00375C"/>
            </a:solidFill>
            <a:miter lim="800000"/>
            <a:headEnd/>
            <a:tailEnd/>
          </a:ln>
          <a:effectLst>
            <a:innerShdw blurRad="114300">
              <a:srgbClr val="00375C"/>
            </a:inn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0037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Specialty Committee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rot="16200000" flipH="1">
            <a:off x="6629400" y="3124200"/>
            <a:ext cx="304800" cy="0"/>
          </a:xfrm>
          <a:prstGeom prst="line">
            <a:avLst/>
          </a:prstGeom>
          <a:noFill/>
          <a:ln w="38100">
            <a:solidFill>
              <a:srgbClr val="00375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867400" y="2743200"/>
            <a:ext cx="1905000" cy="246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rgbClr val="0037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Questionnaires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858000" y="4248150"/>
            <a:ext cx="144780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000" b="1" dirty="0" smtClean="0">
                <a:solidFill>
                  <a:srgbClr val="0037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Questionnaires </a:t>
            </a:r>
            <a:r>
              <a:rPr lang="en-US" sz="1000" b="1" dirty="0">
                <a:solidFill>
                  <a:srgbClr val="0037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&amp;</a:t>
            </a:r>
          </a:p>
          <a:p>
            <a:pPr algn="ctr" eaLnBrk="0" hangingPunct="0">
              <a:defRPr/>
            </a:pPr>
            <a:r>
              <a:rPr lang="en-US" sz="1000" b="1" dirty="0">
                <a:solidFill>
                  <a:srgbClr val="0037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Comments</a:t>
            </a:r>
            <a:endParaRPr lang="en-US" sz="1100" b="1" dirty="0">
              <a:solidFill>
                <a:srgbClr val="00375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rot="-5400000" flipH="1" flipV="1">
            <a:off x="7391400" y="4800600"/>
            <a:ext cx="304800" cy="0"/>
          </a:xfrm>
          <a:prstGeom prst="line">
            <a:avLst/>
          </a:prstGeom>
          <a:noFill/>
          <a:ln w="38100">
            <a:solidFill>
              <a:srgbClr val="00375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rgbClr val="00375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410200" y="4953000"/>
            <a:ext cx="1295400" cy="609600"/>
          </a:xfrm>
          <a:prstGeom prst="rect">
            <a:avLst/>
          </a:prstGeom>
          <a:solidFill>
            <a:srgbClr val="FAF7F0"/>
          </a:solidFill>
          <a:ln w="12700">
            <a:solidFill>
              <a:srgbClr val="00375C"/>
            </a:solidFill>
            <a:miter lim="800000"/>
            <a:headEnd/>
            <a:tailEnd/>
          </a:ln>
          <a:effectLst>
            <a:innerShdw blurRad="114300">
              <a:srgbClr val="00375C"/>
            </a:inn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rgbClr val="0037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 Director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638800" y="4419600"/>
            <a:ext cx="990600" cy="246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000" b="1" dirty="0">
                <a:solidFill>
                  <a:srgbClr val="0037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Comments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6096000" y="4038600"/>
            <a:ext cx="0" cy="381000"/>
          </a:xfrm>
          <a:prstGeom prst="line">
            <a:avLst/>
          </a:prstGeom>
          <a:noFill/>
          <a:ln w="38100">
            <a:solidFill>
              <a:srgbClr val="00375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375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7543800" y="4038600"/>
            <a:ext cx="0" cy="228600"/>
          </a:xfrm>
          <a:prstGeom prst="line">
            <a:avLst/>
          </a:prstGeom>
          <a:noFill/>
          <a:ln w="38100">
            <a:solidFill>
              <a:srgbClr val="00375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375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6781800" y="2514600"/>
            <a:ext cx="0" cy="228600"/>
          </a:xfrm>
          <a:prstGeom prst="line">
            <a:avLst/>
          </a:prstGeom>
          <a:noFill/>
          <a:ln w="38100">
            <a:solidFill>
              <a:srgbClr val="00375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6934200" y="4953000"/>
            <a:ext cx="1295400" cy="609600"/>
          </a:xfrm>
          <a:prstGeom prst="rect">
            <a:avLst/>
          </a:prstGeom>
          <a:solidFill>
            <a:srgbClr val="FAF7F0"/>
          </a:solidFill>
          <a:ln w="12700">
            <a:solidFill>
              <a:srgbClr val="00375C"/>
            </a:solidFill>
            <a:miter lim="800000"/>
            <a:headEnd/>
            <a:tailEnd/>
          </a:ln>
          <a:effectLst>
            <a:innerShdw blurRad="114300">
              <a:srgbClr val="00375C"/>
            </a:inn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b="1" dirty="0">
                <a:solidFill>
                  <a:srgbClr val="00375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Surveyor</a:t>
            </a: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rot="-5400000" flipH="1" flipV="1">
            <a:off x="5952331" y="4809331"/>
            <a:ext cx="287337" cy="0"/>
          </a:xfrm>
          <a:prstGeom prst="line">
            <a:avLst/>
          </a:prstGeom>
          <a:noFill/>
          <a:ln w="38100">
            <a:solidFill>
              <a:srgbClr val="00375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>
              <a:solidFill>
                <a:srgbClr val="00375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1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2847</TotalTime>
  <Words>2007</Words>
  <Application>Microsoft Office PowerPoint</Application>
  <PresentationFormat>On-screen Show (4:3)</PresentationFormat>
  <Paragraphs>635</Paragraphs>
  <Slides>66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Origin</vt:lpstr>
      <vt:lpstr> McGill University</vt:lpstr>
      <vt:lpstr>Objectives of the Meeting</vt:lpstr>
      <vt:lpstr>Conjoint Visit</vt:lpstr>
      <vt:lpstr>Collège des médecins du Québec</vt:lpstr>
      <vt:lpstr>Royal College of Physicians and Surgeons of Canada</vt:lpstr>
      <vt:lpstr>Accreditation</vt:lpstr>
      <vt:lpstr>Pilot Accreditation Process </vt:lpstr>
      <vt:lpstr>Six-Year Survey Cycle</vt:lpstr>
      <vt:lpstr>Process for Pre-Survey Questionnaires</vt:lpstr>
      <vt:lpstr>Role of the Specialty Committee</vt:lpstr>
      <vt:lpstr>Composition of a Specialty Committee</vt:lpstr>
      <vt:lpstr>The Survey Team  </vt:lpstr>
      <vt:lpstr>Role of the Surveyor  </vt:lpstr>
      <vt:lpstr>Information Given to Surveyors</vt:lpstr>
      <vt:lpstr>The Survey Schedule</vt:lpstr>
      <vt:lpstr>The Survey Schedule</vt:lpstr>
      <vt:lpstr>Residency Program Committee – Minutes (B1)</vt:lpstr>
      <vt:lpstr>Resident Assessments (B6)</vt:lpstr>
      <vt:lpstr>Meeting with Program Director</vt:lpstr>
      <vt:lpstr>Meeting with Department Chair</vt:lpstr>
      <vt:lpstr>Meeting with ALL Residents</vt:lpstr>
      <vt:lpstr>Meeting with ALL Residents</vt:lpstr>
      <vt:lpstr>Meeting with Faculty</vt:lpstr>
      <vt:lpstr>Meeting with Residency Program Committee</vt:lpstr>
      <vt:lpstr>The Recommendation</vt:lpstr>
      <vt:lpstr>Categories of Accreditation</vt:lpstr>
      <vt:lpstr>Categories of Accreditation</vt:lpstr>
      <vt:lpstr>Categories of Accreditation Definitions</vt:lpstr>
      <vt:lpstr>Categories of Accreditation Definitions</vt:lpstr>
      <vt:lpstr>Categories of Accreditation Definitions</vt:lpstr>
      <vt:lpstr>Categories of Accreditation Definitions</vt:lpstr>
      <vt:lpstr>After the Survey</vt:lpstr>
      <vt:lpstr>The Accreditation Committee</vt:lpstr>
      <vt:lpstr>Information Available to the Accreditation Committee</vt:lpstr>
      <vt:lpstr>The Accreditation Committee</vt:lpstr>
      <vt:lpstr>Preparing for the Survey Role of the Program Director</vt:lpstr>
      <vt:lpstr>Role of the Program Director</vt:lpstr>
      <vt:lpstr>General Standards of Accreditation</vt:lpstr>
      <vt:lpstr>“A” Standards</vt:lpstr>
      <vt:lpstr>“B” Standards</vt:lpstr>
      <vt:lpstr>B1 – Administrative Structure</vt:lpstr>
      <vt:lpstr>B1 – Administrative Structure</vt:lpstr>
      <vt:lpstr>B1 – Administrative Structure</vt:lpstr>
      <vt:lpstr>B1 – Administrative Structure</vt:lpstr>
      <vt:lpstr>B1 – Administrative Structure</vt:lpstr>
      <vt:lpstr>B1 – Administrative Structure “Pitfalls”</vt:lpstr>
      <vt:lpstr>B2 – Goals &amp; Objectives</vt:lpstr>
      <vt:lpstr>B2 – Goals and Objectives “Pitfalls”</vt:lpstr>
      <vt:lpstr>B3 – Structure &amp; Organization</vt:lpstr>
      <vt:lpstr>B3 – Structure &amp; Organization</vt:lpstr>
      <vt:lpstr>B3 – Structure &amp; Organization “Pitfalls”</vt:lpstr>
      <vt:lpstr>B4 – Resources</vt:lpstr>
      <vt:lpstr>PowerPoint Presentation</vt:lpstr>
      <vt:lpstr>B4 – Resources “Pitfalls”</vt:lpstr>
      <vt:lpstr>B5 – Clinical, Academic &amp; Scholarly Content of Program</vt:lpstr>
      <vt:lpstr>B5 – Clinical, Academic &amp; Scholarly Content of Program “Pitfalls”</vt:lpstr>
      <vt:lpstr>B6 – Assessment of Resident Performance</vt:lpstr>
      <vt:lpstr>B6 – Assessment of Resident Performance “Pitfalls”</vt:lpstr>
      <vt:lpstr>Pilot  Accreditation Process</vt:lpstr>
      <vt:lpstr>Pilot Accreditation Process</vt:lpstr>
      <vt:lpstr>Programs Mandated for On-site Survey</vt:lpstr>
      <vt:lpstr>Process for Programs Mandated for On-site Review</vt:lpstr>
      <vt:lpstr>Programs Eligible for Exemption from On-site Review</vt:lpstr>
      <vt:lpstr>Process for Programs Eligible for Exemption</vt:lpstr>
      <vt:lpstr>Contact Information</vt:lpstr>
      <vt:lpstr>PowerPoint Presentation</vt:lpstr>
    </vt:vector>
  </TitlesOfParts>
  <Company>RCPSC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azulak</dc:creator>
  <cp:lastModifiedBy>Lavoie, Sylvie</cp:lastModifiedBy>
  <cp:revision>228</cp:revision>
  <cp:lastPrinted>2012-09-10T14:23:50Z</cp:lastPrinted>
  <dcterms:created xsi:type="dcterms:W3CDTF">2010-08-05T12:41:23Z</dcterms:created>
  <dcterms:modified xsi:type="dcterms:W3CDTF">2012-09-10T20:21:19Z</dcterms:modified>
</cp:coreProperties>
</file>