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6" r:id="rId2"/>
    <p:sldId id="294" r:id="rId3"/>
    <p:sldId id="318" r:id="rId4"/>
    <p:sldId id="319" r:id="rId5"/>
    <p:sldId id="320" r:id="rId6"/>
    <p:sldId id="304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0C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Style léger 1 - Accentuation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Style léger 3 - Accentuation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31" autoAdjust="0"/>
    <p:restoredTop sz="94643" autoAdjust="0"/>
  </p:normalViewPr>
  <p:slideViewPr>
    <p:cSldViewPr snapToGrid="0" snapToObjects="1">
      <p:cViewPr varScale="1">
        <p:scale>
          <a:sx n="120" d="100"/>
          <a:sy n="120" d="100"/>
        </p:scale>
        <p:origin x="280" y="-31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2DFDF5-5590-0946-875A-DDC6DA9EFC96}" type="datetimeFigureOut">
              <a:rPr lang="fr-FR" smtClean="0"/>
              <a:pPr/>
              <a:t>10/01/2016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16F1A9-1214-1C4F-B103-5C8586D6021D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42548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32CA94-567E-CC43-9095-150A9A40B440}" type="datetimeFigureOut">
              <a:rPr lang="fr-FR" smtClean="0"/>
              <a:pPr/>
              <a:t>10/01/2016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5ADC21-8798-7D4B-BCDD-CB0DE0BA7948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612578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-1" y="3700397"/>
            <a:ext cx="7543801" cy="2091573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5" name="Snip Single Corner Rectangle 14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Teardrop 12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3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fr-FR" dirty="0" smtClean="0"/>
              <a:t>Cliquez et modifiez le titre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5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67879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92FEC8DC-0500-40DB-9654-2299D2E34A51}" type="datetime1">
              <a:rPr lang="fr-FR" smtClean="0"/>
              <a:t>10/01/2016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0" y="4567879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0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2" name="Snip Diagonal Corner Rectangle 11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Teardrop 12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2176272"/>
            <a:ext cx="3657600" cy="1161288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4654475" y="228600"/>
            <a:ext cx="4251960" cy="6391656"/>
          </a:xfrm>
          <a:prstGeom prst="snip2DiagRect">
            <a:avLst>
              <a:gd name="adj1" fmla="val 0"/>
              <a:gd name="adj2" fmla="val 4017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3342401"/>
            <a:ext cx="3657600" cy="259528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58952" y="6300218"/>
            <a:ext cx="1298448" cy="365125"/>
          </a:xfrm>
        </p:spPr>
        <p:txBody>
          <a:bodyPr/>
          <a:lstStyle/>
          <a:p>
            <a:fld id="{5AC5F90B-7449-4D86-9300-BA950436419C}" type="datetime1">
              <a:rPr lang="fr-FR" smtClean="0"/>
              <a:t>10/01/2016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300218"/>
            <a:ext cx="234086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1752" y="6300218"/>
            <a:ext cx="448056" cy="365125"/>
          </a:xfrm>
        </p:spPr>
        <p:txBody>
          <a:bodyPr/>
          <a:lstStyle>
            <a:lvl1pPr algn="l">
              <a:defRPr/>
            </a:lvl1pPr>
          </a:lstStyle>
          <a:p>
            <a:fld id="{19371D3E-5A18-49EB-AD2A-429AF1657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u-dessus de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4648202"/>
            <a:ext cx="8686800" cy="1963271"/>
          </a:xfrm>
          <a:prstGeom prst="snip2DiagRect">
            <a:avLst>
              <a:gd name="adj1" fmla="val 0"/>
              <a:gd name="adj2" fmla="val 937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48200"/>
            <a:ext cx="8153400" cy="609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95F3-15D0-4F66-A857-C0E41A724F07}" type="datetime1">
              <a:rPr lang="fr-FR" smtClean="0"/>
              <a:t>10/01/2016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257799"/>
            <a:ext cx="8156448" cy="82027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ct val="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flipH="1">
            <a:off x="228601" y="228600"/>
            <a:ext cx="8677835" cy="4267200"/>
          </a:xfrm>
          <a:prstGeom prst="snip2DiagRect">
            <a:avLst>
              <a:gd name="adj1" fmla="val 0"/>
              <a:gd name="adj2" fmla="val 4332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rme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C9AE5-2E4E-4FC3-BEF9-A9B240DC6624}" type="datetime1">
              <a:rPr lang="fr-FR" smtClean="0"/>
              <a:t>10/01/2016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4B3AA-52C7-49DA-82F8-DC9D347D8621}" type="datetime1">
              <a:rPr lang="fr-FR" smtClean="0"/>
              <a:t>10/01/2016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7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838201"/>
            <a:ext cx="1219200" cy="5105400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3" y="838201"/>
            <a:ext cx="6307138" cy="51054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8176F-8B1E-4148-8470-2928988BD3AD}" type="datetime1">
              <a:rPr lang="fr-FR" smtClean="0"/>
              <a:t>10/01/2016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0574C-C00C-4DAD-A35E-C4B6A153DBFB}" type="datetime1">
              <a:rPr lang="fr-FR" smtClean="0"/>
              <a:t>10/01/2016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780257" y="295833"/>
            <a:ext cx="7583488" cy="1143000"/>
          </a:xfrm>
        </p:spPr>
        <p:txBody>
          <a:bodyPr/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4"/>
          <p:cNvGrpSpPr/>
          <p:nvPr/>
        </p:nvGrpSpPr>
        <p:grpSpPr>
          <a:xfrm>
            <a:off x="-1" y="3379696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7" name="Snip Single Corner Rectangle 16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Teardrop 15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3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5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9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BFBD9E59-58E9-408B-AD45-D8FC0684756C}" type="datetime1">
              <a:rPr lang="fr-FR" smtClean="0"/>
              <a:t>10/01/2016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0" y="4503739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0" y="676835"/>
            <a:ext cx="7543800" cy="2587752"/>
          </a:xfr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/>
          <p:cNvGrpSpPr/>
          <p:nvPr/>
        </p:nvGrpSpPr>
        <p:grpSpPr>
          <a:xfrm flipH="1">
            <a:off x="1600200" y="2126879"/>
            <a:ext cx="7543801" cy="2604247"/>
            <a:chOff x="-1" y="3379694"/>
            <a:chExt cx="7543801" cy="2604247"/>
          </a:xfrm>
        </p:grpSpPr>
        <p:grpSp>
          <p:nvGrpSpPr>
            <p:cNvPr id="7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0" name="Snip Single Corner Rectangle 9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ardrop 8"/>
            <p:cNvSpPr/>
            <p:nvPr/>
          </p:nvSpPr>
          <p:spPr>
            <a:xfrm flipH="1">
              <a:off x="22859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6105" y="2653553"/>
            <a:ext cx="5870448" cy="14721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6105" y="4134881"/>
            <a:ext cx="5870448" cy="57607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8033591" y="3475039"/>
            <a:ext cx="1828801" cy="365125"/>
          </a:xfrm>
        </p:spPr>
        <p:txBody>
          <a:bodyPr vert="horz" lIns="91440" tIns="0" rIns="91440" bIns="0" rtlCol="0" anchor="t" anchorCtr="0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658009" y="3475039"/>
            <a:ext cx="1828800" cy="365125"/>
          </a:xfrm>
        </p:spPr>
        <p:txBody>
          <a:bodyPr vert="horz" lIns="91440" tIns="0" rIns="91440" bIns="0" rtlCol="0" anchor="b" anchorCtr="0"/>
          <a:lstStyle>
            <a:lvl1pPr marL="0" algn="l" defTabSz="914400" rtl="0" eaLnBrk="1" latinLnBrk="0" hangingPunct="1">
              <a:defRPr sz="1400" b="1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2AC0E50-FFD5-4E15-B8B7-94FDC734C285}" type="datetime1">
              <a:rPr lang="fr-FR" smtClean="0"/>
              <a:t>10/01/2016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nip Diagonal Corner Rectangle 10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Snip Diagonal Corner Rectangle 11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535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344488">
              <a:defRPr sz="1800"/>
            </a:lvl6pPr>
            <a:lvl7pPr marL="1946275" indent="-344488">
              <a:defRPr sz="1800"/>
            </a:lvl7pPr>
            <a:lvl8pPr marL="1946275" indent="-344488">
              <a:defRPr sz="1800"/>
            </a:lvl8pPr>
            <a:lvl9pPr marL="1946275" indent="-344488"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6D0E8-6E03-4DF4-8227-B08D3713B1F8}" type="datetime1">
              <a:rPr lang="fr-FR" smtClean="0"/>
              <a:t>10/01/2016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Diagonal Corner Rectangle 11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Snip Diagonal Corner Rectangle 12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1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1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C6F39-DA96-46F0-831B-B2D66D767934}" type="datetime1">
              <a:rPr lang="fr-FR" smtClean="0"/>
              <a:t>10/01/2016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68A52-AE30-48DB-9307-14203A28FC20}" type="datetime1">
              <a:rPr lang="fr-FR" smtClean="0"/>
              <a:t>10/01/2016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nip Diagonal Corner Rectangle 5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81310-860E-4596-A1C7-3E5903FEBCEB}" type="datetime1">
              <a:rPr lang="fr-FR" smtClean="0"/>
              <a:t>10/01/2016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1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3" name="Snip Diagonal Corner Rectangle 12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Teardrop 13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5" name="Snip Diagonal Corner Rectangle 14"/>
          <p:cNvSpPr/>
          <p:nvPr/>
        </p:nvSpPr>
        <p:spPr>
          <a:xfrm flipV="1">
            <a:off x="4648200" y="228600"/>
            <a:ext cx="4251960" cy="6387352"/>
          </a:xfrm>
          <a:prstGeom prst="snip2DiagRect">
            <a:avLst>
              <a:gd name="adj1" fmla="val 0"/>
              <a:gd name="adj2" fmla="val 379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2177303"/>
            <a:ext cx="3657600" cy="1162050"/>
          </a:xfrm>
        </p:spPr>
        <p:txBody>
          <a:bodyPr anchor="b">
            <a:normAutofit/>
          </a:bodyPr>
          <a:lstStyle>
            <a:lvl1pPr algn="l">
              <a:defRPr sz="3000" b="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5380" y="609600"/>
            <a:ext cx="3657600" cy="53340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0" y="3352801"/>
            <a:ext cx="3657600" cy="2590801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0" y="6297708"/>
            <a:ext cx="1295400" cy="365125"/>
          </a:xfrm>
        </p:spPr>
        <p:txBody>
          <a:bodyPr/>
          <a:lstStyle/>
          <a:p>
            <a:fld id="{EF882D0C-8741-4B2D-9E0D-13817963CF2A}" type="datetime1">
              <a:rPr lang="fr-FR" smtClean="0"/>
              <a:t>10/01/2016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297708"/>
            <a:ext cx="2339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4801" y="6297708"/>
            <a:ext cx="443753" cy="365125"/>
          </a:xfrm>
        </p:spPr>
        <p:txBody>
          <a:bodyPr/>
          <a:lstStyle>
            <a:lvl1pPr algn="l">
              <a:defRPr/>
            </a:lvl1pPr>
          </a:lstStyle>
          <a:p>
            <a:fld id="{19371D3E-5A18-49EB-AD2A-429AF1657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949824"/>
            <a:ext cx="7583488" cy="4007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24392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E84C43F1-9770-472D-B299-65A43253B62A}" type="datetime1">
              <a:rPr lang="fr-FR" smtClean="0"/>
              <a:t>10/01/2016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78876" y="624392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248402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9371D3E-5A18-49EB-AD2A-429AF1657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ransition/>
  <p:hf hdr="0" ftr="0" dt="0"/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 2" pitchFamily="18" charset="2"/>
        <a:buChar char=""/>
        <a:defRPr sz="22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NULL"/><Relationship Id="rId3" Type="http://schemas.microsoft.com/office/2007/relationships/hdphoto" Target="NUL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NUL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NUL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NUL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NUL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NULL"/><Relationship Id="rId3" Type="http://schemas.microsoft.com/office/2007/relationships/hdphoto" Target="NUL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406802" y="5057649"/>
            <a:ext cx="2589462" cy="541846"/>
          </a:xfrm>
        </p:spPr>
        <p:txBody>
          <a:bodyPr>
            <a:normAutofit/>
          </a:bodyPr>
          <a:lstStyle/>
          <a:p>
            <a:pPr algn="ctr"/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BCEE 6961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46735" y="3977850"/>
            <a:ext cx="6310465" cy="1040756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Effect of Varying Levels</a:t>
            </a:r>
            <a:b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of Outdoor-Air Supply on the </a:t>
            </a:r>
            <a:b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Symptoms of Sick Building Syndrome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373581" y="6096016"/>
            <a:ext cx="31599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Teacher : Dr. O.A. </a:t>
            </a:r>
            <a:r>
              <a:rPr lang="en-US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Pekau</a:t>
            </a:r>
            <a:endParaRPr lang="en-US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</a:t>
            </a: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Dr. James Hanley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Sous-titre 1"/>
          <p:cNvSpPr txBox="1">
            <a:spLocks/>
          </p:cNvSpPr>
          <p:nvPr/>
        </p:nvSpPr>
        <p:spPr>
          <a:xfrm>
            <a:off x="6828313" y="1460667"/>
            <a:ext cx="2315688" cy="1389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spcBef>
                <a:spcPct val="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600"/>
              </a:spcBef>
              <a:buFont typeface="Wingdings" pitchFamily="2" charset="2"/>
              <a:buChar char="v"/>
            </a:pP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XXXXXXXX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endParaRPr lang="en-US" sz="16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600"/>
              </a:spcBef>
              <a:buFont typeface="Wingdings" pitchFamily="2" charset="2"/>
              <a:buChar char="v"/>
            </a:pP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endParaRPr lang="en-US" sz="16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600"/>
              </a:spcBef>
              <a:buFont typeface="Wingdings" pitchFamily="2" charset="2"/>
              <a:buChar char="v"/>
            </a:pP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XXXXXX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endParaRPr lang="en-US" sz="16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ous-titre 1"/>
          <p:cNvSpPr txBox="1">
            <a:spLocks/>
          </p:cNvSpPr>
          <p:nvPr/>
        </p:nvSpPr>
        <p:spPr>
          <a:xfrm>
            <a:off x="6035939" y="6072696"/>
            <a:ext cx="1920650" cy="3926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spcBef>
                <a:spcPct val="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</a:t>
            </a:r>
            <a:endParaRPr lang="en-US" sz="1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D:\Amandine\Desktop\Cours Concordia\Cours documents\452px-Concordia_University_logo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28313" y="625642"/>
            <a:ext cx="1910374" cy="541669"/>
          </a:xfrm>
          <a:prstGeom prst="rect">
            <a:avLst/>
          </a:prstGeom>
          <a:noFill/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660" t="22224" r="530" b="1481"/>
          <a:stretch/>
        </p:blipFill>
        <p:spPr>
          <a:xfrm>
            <a:off x="798889" y="246763"/>
            <a:ext cx="5621163" cy="339263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4222046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2792" y="1782764"/>
            <a:ext cx="2788919" cy="46481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Sous-titre 2"/>
          <p:cNvSpPr txBox="1">
            <a:spLocks/>
          </p:cNvSpPr>
          <p:nvPr/>
        </p:nvSpPr>
        <p:spPr>
          <a:xfrm>
            <a:off x="125861" y="313659"/>
            <a:ext cx="6310465" cy="104075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sz="22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sz="20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58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lang="en-US" sz="1800" kern="12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3987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lang="en-US" sz="1800" kern="12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743200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lang="en-US" sz="1800" kern="12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87688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lang="en-US" sz="1800" kern="1200" dirty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Effect of Varying Levels of Outdoor-Air Supply</a:t>
            </a:r>
            <a:b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on the Symptoms of Sick Building Syndrome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2812" y="834037"/>
            <a:ext cx="7583488" cy="648611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Study Conducted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sz="3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z="16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2</a:t>
            </a:fld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Picture 2" descr="D:\Amandine\Desktop\Cours Concordia\Cours documents\452px-Concordia_University_logo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7446" y="488537"/>
            <a:ext cx="1813404" cy="514174"/>
          </a:xfrm>
          <a:prstGeom prst="rect">
            <a:avLst/>
          </a:prstGeom>
          <a:noFill/>
        </p:spPr>
      </p:pic>
      <p:sp>
        <p:nvSpPr>
          <p:cNvPr id="7" name="ZoneTexte 6"/>
          <p:cNvSpPr txBox="1"/>
          <p:nvPr/>
        </p:nvSpPr>
        <p:spPr>
          <a:xfrm>
            <a:off x="479023" y="2170289"/>
            <a:ext cx="622016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bg2"/>
              </a:buClr>
              <a:buFont typeface="Arial"/>
              <a:buChar char="•"/>
            </a:pPr>
            <a:r>
              <a:rPr lang="en-US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Conducted by Massachusetts Medical </a:t>
            </a:r>
            <a:r>
              <a:rPr lang="en-US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Society </a:t>
            </a:r>
            <a:r>
              <a:rPr lang="en-US" sz="12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NO, by the au’s. Medical Society PUBLISHES NEJM</a:t>
            </a:r>
            <a:endParaRPr lang="en-US" sz="1100" b="1" u="sng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5475" indent="-285750">
              <a:lnSpc>
                <a:spcPct val="150000"/>
              </a:lnSpc>
              <a:buClr>
                <a:schemeClr val="bg2"/>
              </a:buClr>
              <a:buFont typeface="Arial" pitchFamily="34" charset="0"/>
              <a:buChar char="•"/>
              <a:tabLst>
                <a:tab pos="531813" algn="l"/>
              </a:tabLst>
            </a:pP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5475" indent="-285750">
              <a:lnSpc>
                <a:spcPct val="150000"/>
              </a:lnSpc>
              <a:buClr>
                <a:schemeClr val="bg2"/>
              </a:buClr>
              <a:buFont typeface="Arial" pitchFamily="34" charset="0"/>
              <a:buChar char="•"/>
              <a:tabLst>
                <a:tab pos="531813" algn="l"/>
              </a:tabLst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Duration of 6 Weeks in 4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Buildings</a:t>
            </a:r>
            <a:r>
              <a:rPr lang="is-I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… 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5475" indent="-285750">
              <a:lnSpc>
                <a:spcPct val="150000"/>
              </a:lnSpc>
              <a:buClr>
                <a:schemeClr val="bg2"/>
              </a:buClr>
              <a:buFont typeface="Arial" pitchFamily="34" charset="0"/>
              <a:buChar char="•"/>
              <a:tabLst>
                <a:tab pos="531813" algn="l"/>
              </a:tabLst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Opposite Ventilation Rates in 2 Buildings</a:t>
            </a:r>
          </a:p>
          <a:p>
            <a:pPr marL="625475" indent="-285750">
              <a:lnSpc>
                <a:spcPct val="150000"/>
              </a:lnSpc>
              <a:buClr>
                <a:schemeClr val="bg2"/>
              </a:buClr>
              <a:buFont typeface="Arial" pitchFamily="34" charset="0"/>
              <a:buChar char="•"/>
              <a:tabLst>
                <a:tab pos="531813" algn="l"/>
              </a:tabLst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Ventilation Increased for 1</a:t>
            </a:r>
            <a:r>
              <a:rPr lang="en-US" sz="16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Week &amp; Decreased for 2</a:t>
            </a:r>
            <a:r>
              <a:rPr lang="en-US" sz="16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5475" indent="-285750">
              <a:lnSpc>
                <a:spcPct val="150000"/>
              </a:lnSpc>
              <a:buClr>
                <a:schemeClr val="bg2"/>
              </a:buClr>
              <a:buFont typeface="Arial" pitchFamily="34" charset="0"/>
              <a:buChar char="•"/>
              <a:tabLst>
                <a:tab pos="531813" algn="l"/>
              </a:tabLst>
            </a:pPr>
            <a:r>
              <a:rPr lang="en-US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Reverse the prev. 2 bullets</a:t>
            </a:r>
            <a:endParaRPr lang="en-US" sz="12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5475" indent="-285750">
              <a:lnSpc>
                <a:spcPct val="150000"/>
              </a:lnSpc>
              <a:buClr>
                <a:schemeClr val="bg2"/>
              </a:buClr>
              <a:buFont typeface="Arial" pitchFamily="34" charset="0"/>
              <a:buChar char="•"/>
              <a:tabLst>
                <a:tab pos="531813" algn="l"/>
              </a:tabLst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20 or 50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cu.ft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per minute per person </a:t>
            </a:r>
          </a:p>
          <a:p>
            <a:pPr marL="625475" indent="-285750">
              <a:lnSpc>
                <a:spcPct val="150000"/>
              </a:lnSpc>
              <a:buClr>
                <a:schemeClr val="bg2"/>
              </a:buClr>
              <a:buFont typeface="Arial" pitchFamily="34" charset="0"/>
              <a:buChar char="•"/>
              <a:tabLst>
                <a:tab pos="531813" algn="l"/>
              </a:tabLst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1546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Participants, </a:t>
            </a:r>
            <a:r>
              <a:rPr lang="en-US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serving their own comparison</a:t>
            </a:r>
            <a:endParaRPr lang="en-US" sz="12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5475" indent="-285750">
              <a:lnSpc>
                <a:spcPct val="150000"/>
              </a:lnSpc>
              <a:buClr>
                <a:schemeClr val="bg2"/>
              </a:buClr>
              <a:buFont typeface="Arial" pitchFamily="34" charset="0"/>
              <a:buChar char="•"/>
              <a:tabLst>
                <a:tab pos="531813" algn="l"/>
              </a:tabLst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Carbon dioxide concentration around 600 or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1000ppm</a:t>
            </a:r>
          </a:p>
          <a:p>
            <a:pPr marL="625475" indent="-285750">
              <a:lnSpc>
                <a:spcPct val="150000"/>
              </a:lnSpc>
              <a:buClr>
                <a:schemeClr val="bg2"/>
              </a:buClr>
              <a:buFont typeface="Arial" pitchFamily="34" charset="0"/>
              <a:buChar char="•"/>
              <a:tabLst>
                <a:tab pos="531813" algn="l"/>
              </a:tabLst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5475" indent="-285750">
              <a:lnSpc>
                <a:spcPct val="150000"/>
              </a:lnSpc>
              <a:buClr>
                <a:schemeClr val="bg2"/>
              </a:buClr>
              <a:buFont typeface="Arial" pitchFamily="34" charset="0"/>
              <a:buChar char="•"/>
              <a:tabLst>
                <a:tab pos="531813" algn="l"/>
              </a:tabLst>
            </a:pPr>
            <a:r>
              <a:rPr lang="en-US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short Intro helpful to situate the study. WHY was study done?</a:t>
            </a:r>
          </a:p>
        </p:txBody>
      </p:sp>
    </p:spTree>
    <p:extLst>
      <p:ext uri="{BB962C8B-B14F-4D97-AF65-F5344CB8AC3E}">
        <p14:creationId xmlns:p14="http://schemas.microsoft.com/office/powerpoint/2010/main" val="16028388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191657" y="1771049"/>
            <a:ext cx="2711710" cy="46345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z="16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3</a:t>
            </a:fld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Picture 2" descr="D:\Amandine\Desktop\Cours Concordia\Cours documents\452px-Concordia_University_logo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7446" y="488537"/>
            <a:ext cx="1813404" cy="514174"/>
          </a:xfrm>
          <a:prstGeom prst="rect">
            <a:avLst/>
          </a:prstGeom>
          <a:noFill/>
        </p:spPr>
      </p:pic>
      <p:sp>
        <p:nvSpPr>
          <p:cNvPr id="9" name="ZoneTexte 8"/>
          <p:cNvSpPr txBox="1"/>
          <p:nvPr/>
        </p:nvSpPr>
        <p:spPr>
          <a:xfrm>
            <a:off x="326622" y="2017889"/>
            <a:ext cx="7902978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bg2"/>
              </a:buClr>
              <a:buFont typeface="Arial"/>
              <a:buChar char="•"/>
            </a:pPr>
            <a:r>
              <a:rPr lang="en-US" sz="2000" b="1" u="sng" strike="sngStrike" dirty="0" smtClean="0">
                <a:latin typeface="Arial" panose="020B0604020202020204" pitchFamily="34" charset="0"/>
                <a:cs typeface="Arial" panose="020B0604020202020204" pitchFamily="34" charset="0"/>
              </a:rPr>
              <a:t>Obtaining Feedback</a:t>
            </a:r>
          </a:p>
          <a:p>
            <a:pPr marL="625475" indent="-285750">
              <a:lnSpc>
                <a:spcPct val="150000"/>
              </a:lnSpc>
              <a:buClr>
                <a:schemeClr val="bg2"/>
              </a:buClr>
              <a:buFont typeface="Arial" pitchFamily="34" charset="0"/>
              <a:buChar char="•"/>
              <a:tabLst>
                <a:tab pos="531813" algn="l"/>
              </a:tabLst>
            </a:pP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5475" indent="-285750">
              <a:lnSpc>
                <a:spcPct val="150000"/>
              </a:lnSpc>
              <a:buClr>
                <a:schemeClr val="bg2"/>
              </a:buClr>
              <a:buFont typeface="Arial" pitchFamily="34" charset="0"/>
              <a:buChar char="•"/>
              <a:tabLst>
                <a:tab pos="531813" algn="l"/>
              </a:tabLst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1. Carbon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dioxide levels 8 to 12 sites per floor</a:t>
            </a:r>
          </a:p>
          <a:p>
            <a:pPr marL="625475" indent="-285750">
              <a:lnSpc>
                <a:spcPct val="150000"/>
              </a:lnSpc>
              <a:buClr>
                <a:schemeClr val="bg2"/>
              </a:buClr>
              <a:buFont typeface="Arial" pitchFamily="34" charset="0"/>
              <a:buChar char="•"/>
              <a:tabLst>
                <a:tab pos="531813" algn="l"/>
              </a:tabLst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Levels taken Mid Afternoon at pts. nearest to Participants</a:t>
            </a:r>
          </a:p>
          <a:p>
            <a:pPr marL="625475" indent="-285750">
              <a:lnSpc>
                <a:spcPct val="150000"/>
              </a:lnSpc>
              <a:buClr>
                <a:schemeClr val="bg2"/>
              </a:buClr>
              <a:buFont typeface="Arial" pitchFamily="34" charset="0"/>
              <a:buChar char="•"/>
              <a:tabLst>
                <a:tab pos="531813" algn="l"/>
              </a:tabLst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2. Questionnaire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Were </a:t>
            </a:r>
            <a:r>
              <a:rPr lang="en-US" sz="1600" strike="sngStrike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Done</a:t>
            </a:r>
            <a:r>
              <a:rPr lang="en-US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administered to workers </a:t>
            </a:r>
            <a:endParaRPr lang="en-US" sz="16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5475" indent="-285750">
              <a:lnSpc>
                <a:spcPct val="150000"/>
              </a:lnSpc>
              <a:buClr>
                <a:schemeClr val="bg2"/>
              </a:buClr>
              <a:buFont typeface="Arial" pitchFamily="34" charset="0"/>
              <a:buChar char="•"/>
              <a:tabLst>
                <a:tab pos="531813" algn="l"/>
              </a:tabLst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3. Levels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of  formaldehyde, nitrogen oxides,</a:t>
            </a:r>
          </a:p>
          <a:p>
            <a:pPr marL="339725">
              <a:lnSpc>
                <a:spcPct val="150000"/>
              </a:lnSpc>
              <a:buClr>
                <a:schemeClr val="bg2"/>
              </a:buClr>
              <a:tabLst>
                <a:tab pos="531813" algn="l"/>
              </a:tabLst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carbon monoxide, total airborne dust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strike="sngStrike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were checked</a:t>
            </a:r>
            <a:endParaRPr lang="en-US" sz="1600" strike="sngStrike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2812" y="367300"/>
            <a:ext cx="7583488" cy="11430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MEASUREMENTS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During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Study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ous-titre 2"/>
          <p:cNvSpPr txBox="1">
            <a:spLocks/>
          </p:cNvSpPr>
          <p:nvPr/>
        </p:nvSpPr>
        <p:spPr>
          <a:xfrm>
            <a:off x="125861" y="313659"/>
            <a:ext cx="6310465" cy="104075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sz="22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sz="20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58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lang="en-US" sz="1800" kern="12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3987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lang="en-US" sz="1800" kern="12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743200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lang="en-US" sz="1800" kern="12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87688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lang="en-US" sz="1800" kern="1200" dirty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Effect of Varying Levels of Outdoor-Air Supply</a:t>
            </a:r>
            <a:b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on the Symptoms of Sick Building Syndrome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9465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z="16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4</a:t>
            </a:fld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Picture 2" descr="D:\Amandine\Desktop\Cours Concordia\Cours documents\452px-Concordia_University_logo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7446" y="488537"/>
            <a:ext cx="1813404" cy="514174"/>
          </a:xfrm>
          <a:prstGeom prst="rect">
            <a:avLst/>
          </a:prstGeom>
          <a:noFill/>
        </p:spPr>
      </p:pic>
      <p:sp>
        <p:nvSpPr>
          <p:cNvPr id="9" name="ZoneTexte 8"/>
          <p:cNvSpPr txBox="1"/>
          <p:nvPr/>
        </p:nvSpPr>
        <p:spPr>
          <a:xfrm>
            <a:off x="326622" y="2039155"/>
            <a:ext cx="790297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bg2"/>
              </a:buClr>
              <a:buFont typeface="Arial"/>
              <a:buChar char="•"/>
            </a:pP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Obtained Feedback</a:t>
            </a:r>
          </a:p>
          <a:p>
            <a:pPr marL="625475" indent="-285750">
              <a:lnSpc>
                <a:spcPct val="150000"/>
              </a:lnSpc>
              <a:buClr>
                <a:schemeClr val="bg2"/>
              </a:buClr>
              <a:buFont typeface="Arial" pitchFamily="34" charset="0"/>
              <a:buChar char="•"/>
              <a:tabLst>
                <a:tab pos="531813" algn="l"/>
              </a:tabLst>
            </a:pP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5475" indent="-285750">
              <a:lnSpc>
                <a:spcPct val="150000"/>
              </a:lnSpc>
              <a:buClr>
                <a:schemeClr val="bg2"/>
              </a:buClr>
              <a:buFont typeface="Arial" pitchFamily="34" charset="0"/>
              <a:buChar char="•"/>
              <a:tabLst>
                <a:tab pos="531813" algn="l"/>
              </a:tabLst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Participants proposed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difficulties </a:t>
            </a:r>
            <a:r>
              <a:rPr lang="en-US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??? Wording is odd</a:t>
            </a:r>
            <a:endParaRPr lang="en-US" sz="16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5475" indent="-285750">
              <a:lnSpc>
                <a:spcPct val="150000"/>
              </a:lnSpc>
              <a:buClr>
                <a:schemeClr val="bg2"/>
              </a:buClr>
              <a:buFont typeface="Arial" pitchFamily="34" charset="0"/>
              <a:buChar char="•"/>
              <a:tabLst>
                <a:tab pos="531813" algn="l"/>
              </a:tabLst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Irritation in eyes, nose and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throat </a:t>
            </a:r>
            <a:r>
              <a:rPr lang="en-US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about it ? Wasn’t that assessed DURING study</a:t>
            </a:r>
            <a:endParaRPr lang="en-US" sz="12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5475" indent="-285750">
              <a:lnSpc>
                <a:spcPct val="150000"/>
              </a:lnSpc>
              <a:buClr>
                <a:schemeClr val="bg2"/>
              </a:buClr>
              <a:buFont typeface="Arial" pitchFamily="34" charset="0"/>
              <a:buChar char="•"/>
              <a:tabLst>
                <a:tab pos="531813" algn="l"/>
              </a:tabLst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More on the days of High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Ventilation </a:t>
            </a:r>
            <a:r>
              <a:rPr lang="en-US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??? Seems like a result, but what was more? </a:t>
            </a:r>
            <a:endParaRPr lang="en-US" sz="12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5475" indent="-285750">
              <a:lnSpc>
                <a:spcPct val="150000"/>
              </a:lnSpc>
              <a:buClr>
                <a:schemeClr val="bg2"/>
              </a:buClr>
              <a:buFont typeface="Arial" pitchFamily="34" charset="0"/>
              <a:buChar char="•"/>
              <a:tabLst>
                <a:tab pos="531813" algn="l"/>
              </a:tabLst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Logistic Regression was used to avoid </a:t>
            </a:r>
            <a:r>
              <a:rPr lang="en-US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odds ???? VERY ODD .. Read again</a:t>
            </a:r>
            <a:endParaRPr lang="en-US" sz="12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2812" y="367300"/>
            <a:ext cx="7583488" cy="1143000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After the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Study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???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ous-titre 2"/>
          <p:cNvSpPr txBox="1">
            <a:spLocks/>
          </p:cNvSpPr>
          <p:nvPr/>
        </p:nvSpPr>
        <p:spPr>
          <a:xfrm>
            <a:off x="125861" y="313659"/>
            <a:ext cx="6310465" cy="104075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sz="22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sz="20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58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lang="en-US" sz="1800" kern="12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3987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lang="en-US" sz="1800" kern="12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743200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lang="en-US" sz="1800" kern="12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87688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lang="en-US" sz="1800" kern="1200" dirty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Effect of Varying Levels of Outdoor-Air Supply</a:t>
            </a:r>
            <a:b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on the Symptoms of Sick Building Syndrome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08145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4883" y="1790299"/>
            <a:ext cx="2993991" cy="46021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z="16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5</a:t>
            </a:fld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Picture 2" descr="D:\Amandine\Desktop\Cours Concordia\Cours documents\452px-Concordia_University_logo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7446" y="488537"/>
            <a:ext cx="1813404" cy="514174"/>
          </a:xfrm>
          <a:prstGeom prst="rect">
            <a:avLst/>
          </a:prstGeom>
          <a:noFill/>
        </p:spPr>
      </p:pic>
      <p:sp>
        <p:nvSpPr>
          <p:cNvPr id="9" name="ZoneTexte 8"/>
          <p:cNvSpPr txBox="1"/>
          <p:nvPr/>
        </p:nvSpPr>
        <p:spPr>
          <a:xfrm>
            <a:off x="326622" y="2017889"/>
            <a:ext cx="7902978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bg2"/>
              </a:buClr>
              <a:buFont typeface="Arial"/>
              <a:buChar char="•"/>
            </a:pP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Result</a:t>
            </a:r>
          </a:p>
          <a:p>
            <a:pPr marL="625475" indent="-285750">
              <a:lnSpc>
                <a:spcPct val="150000"/>
              </a:lnSpc>
              <a:buClr>
                <a:schemeClr val="bg2"/>
              </a:buClr>
              <a:buFont typeface="Arial" pitchFamily="34" charset="0"/>
              <a:buChar char="•"/>
              <a:tabLst>
                <a:tab pos="531813" algn="l"/>
              </a:tabLst>
            </a:pP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5475" indent="-285750">
              <a:lnSpc>
                <a:spcPct val="150000"/>
              </a:lnSpc>
              <a:buClr>
                <a:schemeClr val="bg2"/>
              </a:buClr>
              <a:buFont typeface="Arial" pitchFamily="34" charset="0"/>
              <a:buChar char="•"/>
              <a:tabLst>
                <a:tab pos="531813" algn="l"/>
              </a:tabLst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Logistic Regression was used </a:t>
            </a:r>
            <a:r>
              <a:rPr lang="en-US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to???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many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times </a:t>
            </a:r>
            <a:r>
              <a:rPr lang="is-I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… </a:t>
            </a:r>
            <a:r>
              <a:rPr lang="is-IS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 of MeTHODS, not result</a:t>
            </a:r>
            <a:endParaRPr lang="en-US" sz="16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5475" indent="-285750">
              <a:lnSpc>
                <a:spcPct val="150000"/>
              </a:lnSpc>
              <a:buClr>
                <a:schemeClr val="bg2"/>
              </a:buClr>
              <a:buFont typeface="Arial" pitchFamily="34" charset="0"/>
              <a:buChar char="•"/>
              <a:tabLst>
                <a:tab pos="531813" algn="l"/>
              </a:tabLst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No Association </a:t>
            </a:r>
            <a:r>
              <a:rPr lang="en-US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WHAT?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with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carbon dioxide, humidity, temperature or air velocity</a:t>
            </a:r>
          </a:p>
          <a:p>
            <a:pPr marL="625475" indent="-285750">
              <a:lnSpc>
                <a:spcPct val="150000"/>
              </a:lnSpc>
              <a:buClr>
                <a:schemeClr val="bg2"/>
              </a:buClr>
              <a:buFont typeface="Arial" pitchFamily="34" charset="0"/>
              <a:buChar char="•"/>
              <a:tabLst>
                <a:tab pos="531813" algn="l"/>
              </a:tabLst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But association </a:t>
            </a:r>
            <a:r>
              <a:rPr lang="en-US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WHAT?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with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environmental ratings was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found. </a:t>
            </a:r>
            <a:r>
              <a:rPr lang="en-US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Details? Not much info as written</a:t>
            </a:r>
            <a:endParaRPr lang="en-US" sz="12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2812" y="367300"/>
            <a:ext cx="7583488" cy="1143000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Results of the Study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ous-titre 2"/>
          <p:cNvSpPr txBox="1">
            <a:spLocks/>
          </p:cNvSpPr>
          <p:nvPr/>
        </p:nvSpPr>
        <p:spPr>
          <a:xfrm>
            <a:off x="125861" y="313659"/>
            <a:ext cx="6310465" cy="104075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sz="22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sz="20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58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lang="en-US" sz="1800" kern="12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3987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lang="en-US" sz="1800" kern="12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743200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lang="en-US" sz="1800" kern="12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87688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lang="en-US" sz="1800" kern="1200" dirty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Effect of Varying Levels of Outdoor-Air Supply</a:t>
            </a:r>
            <a:b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on the Symptoms of Sick Building Syndrome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84773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491357" y="1781650"/>
            <a:ext cx="2395843" cy="46105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z="16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6</a:t>
            </a:fld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Picture 2" descr="D:\Amandine\Desktop\Cours Concordia\Cours documents\452px-Concordia_University_logo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7446" y="488537"/>
            <a:ext cx="1813404" cy="514174"/>
          </a:xfrm>
          <a:prstGeom prst="rect">
            <a:avLst/>
          </a:prstGeom>
          <a:noFill/>
        </p:spPr>
      </p:pic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912812" y="834037"/>
            <a:ext cx="7583488" cy="648611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Facts???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About the Study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125861" y="313659"/>
            <a:ext cx="6310465" cy="104075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sz="22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sz="20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58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lang="en-US" sz="1800" kern="12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3987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lang="en-US" sz="1800" kern="12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743200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lang="en-US" sz="1800" kern="12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87688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lang="en-US" sz="1800" kern="1200" dirty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Effect of Varying Levels of Outdoor-Air Supply</a:t>
            </a:r>
            <a:b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on the Symptoms of Sick Building Syndrome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8"/>
          <p:cNvSpPr txBox="1"/>
          <p:nvPr/>
        </p:nvSpPr>
        <p:spPr>
          <a:xfrm>
            <a:off x="326622" y="2017889"/>
            <a:ext cx="790297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bg2"/>
              </a:buClr>
              <a:buFont typeface="Arial"/>
              <a:buChar char="•"/>
            </a:pP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Possible </a:t>
            </a: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Interferences </a:t>
            </a:r>
            <a:r>
              <a:rPr lang="en-US" sz="16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&lt;- meaning of this word?</a:t>
            </a:r>
            <a:endParaRPr lang="en-US" sz="1600" b="1" u="sng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5475" indent="-285750">
              <a:lnSpc>
                <a:spcPct val="150000"/>
              </a:lnSpc>
              <a:buClr>
                <a:schemeClr val="bg2"/>
              </a:buClr>
              <a:buFont typeface="Arial" pitchFamily="34" charset="0"/>
              <a:buChar char="•"/>
              <a:tabLst>
                <a:tab pos="531813" algn="l"/>
              </a:tabLst>
            </a:pP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5475" indent="-285750">
              <a:lnSpc>
                <a:spcPct val="150000"/>
              </a:lnSpc>
              <a:buClr>
                <a:schemeClr val="bg2"/>
              </a:buClr>
              <a:buFont typeface="Arial" pitchFamily="34" charset="0"/>
              <a:buChar char="•"/>
              <a:tabLst>
                <a:tab pos="531813" algn="l"/>
              </a:tabLst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Some participants were aware of the ventilation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conditions. </a:t>
            </a:r>
            <a:r>
              <a:rPr lang="en-US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SO?</a:t>
            </a:r>
            <a:endParaRPr lang="en-US" sz="16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5475" indent="-285750">
              <a:lnSpc>
                <a:spcPct val="150000"/>
              </a:lnSpc>
              <a:buClr>
                <a:schemeClr val="bg2"/>
              </a:buClr>
              <a:buFont typeface="Arial" pitchFamily="34" charset="0"/>
              <a:buChar char="•"/>
              <a:tabLst>
                <a:tab pos="531813" algn="l"/>
              </a:tabLst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The buildings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maynot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be sick were chosen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randomly. </a:t>
            </a:r>
            <a:r>
              <a:rPr lang="en-US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Correct. And important criticism, but put more cogently</a:t>
            </a:r>
            <a:endParaRPr lang="en-US" sz="12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5475" indent="-285750">
              <a:lnSpc>
                <a:spcPct val="150000"/>
              </a:lnSpc>
              <a:buClr>
                <a:schemeClr val="bg2"/>
              </a:buClr>
              <a:buFont typeface="Arial" pitchFamily="34" charset="0"/>
              <a:buChar char="•"/>
              <a:tabLst>
                <a:tab pos="531813" algn="l"/>
              </a:tabLst>
            </a:pPr>
            <a:r>
              <a:rPr lang="en-US" sz="1600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1600" strike="sngStrike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uildings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with new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furnishing</a:t>
            </a:r>
            <a:r>
              <a:rPr lang="en-US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have increased concentrations of contaminants so increasing outdoor air supply maybe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beneficial </a:t>
            </a:r>
            <a:r>
              <a:rPr lang="en-US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THEM</a:t>
            </a:r>
            <a:endParaRPr lang="en-US" sz="16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5475" indent="-285750">
              <a:lnSpc>
                <a:spcPct val="150000"/>
              </a:lnSpc>
              <a:buClr>
                <a:schemeClr val="bg2"/>
              </a:buClr>
              <a:buFont typeface="Arial" pitchFamily="34" charset="0"/>
              <a:buChar char="•"/>
              <a:tabLst>
                <a:tab pos="531813" algn="l"/>
              </a:tabLst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Parameter to measure Indoor Air Quality was Carbon dioxide</a:t>
            </a:r>
            <a:b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which is just 13% of total contaminants in the air inside a building</a:t>
            </a:r>
          </a:p>
          <a:p>
            <a:pPr marL="625475" indent="-285750">
              <a:lnSpc>
                <a:spcPct val="150000"/>
              </a:lnSpc>
              <a:buClr>
                <a:schemeClr val="bg2"/>
              </a:buClr>
              <a:buFont typeface="Arial" pitchFamily="34" charset="0"/>
              <a:buChar char="•"/>
              <a:tabLst>
                <a:tab pos="531813" algn="l"/>
              </a:tabLst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Some work spaces were not air tight and were receiving outdoor air</a:t>
            </a:r>
          </a:p>
          <a:p>
            <a:pPr marL="625475" indent="-285750">
              <a:lnSpc>
                <a:spcPct val="150000"/>
              </a:lnSpc>
              <a:buClr>
                <a:schemeClr val="bg2"/>
              </a:buClr>
              <a:buFont typeface="Arial" pitchFamily="34" charset="0"/>
              <a:buChar char="•"/>
              <a:tabLst>
                <a:tab pos="531813" algn="l"/>
              </a:tabLst>
            </a:pP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28388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" name="ZoneTexte 1"/>
          <p:cNvSpPr txBox="1"/>
          <p:nvPr/>
        </p:nvSpPr>
        <p:spPr>
          <a:xfrm>
            <a:off x="1277056" y="713620"/>
            <a:ext cx="6589889" cy="31085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4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Thank</a:t>
            </a:r>
            <a:r>
              <a:rPr lang="fr-FR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fr-FR" sz="4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you</a:t>
            </a:r>
            <a:r>
              <a:rPr lang="fr-FR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for </a:t>
            </a:r>
            <a:r>
              <a:rPr lang="fr-FR" sz="4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your</a:t>
            </a:r>
            <a:r>
              <a:rPr lang="fr-FR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attention </a:t>
            </a:r>
            <a:r>
              <a:rPr lang="fr-FR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!</a:t>
            </a:r>
          </a:p>
          <a:p>
            <a:pPr algn="ctr"/>
            <a:endParaRPr lang="fr-FR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fr-FR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How do </a:t>
            </a:r>
            <a:r>
              <a:rPr lang="fr-FR" sz="1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you</a:t>
            </a:r>
            <a:r>
              <a:rPr lang="fr-FR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know audience </a:t>
            </a:r>
            <a:r>
              <a:rPr lang="fr-FR" sz="1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was</a:t>
            </a:r>
            <a:r>
              <a:rPr lang="fr-FR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fr-FR" sz="1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paying</a:t>
            </a:r>
            <a:r>
              <a:rPr lang="fr-FR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fr-FR" sz="1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attaention</a:t>
            </a:r>
            <a:r>
              <a:rPr lang="fr-FR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br>
              <a:rPr lang="fr-FR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fr-FR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and not </a:t>
            </a:r>
            <a:r>
              <a:rPr lang="fr-FR" sz="1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just</a:t>
            </a:r>
            <a:r>
              <a:rPr lang="fr-FR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fr-FR" sz="1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checking</a:t>
            </a:r>
            <a:r>
              <a:rPr lang="fr-FR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Facebook?</a:t>
            </a:r>
          </a:p>
          <a:p>
            <a:pPr algn="ctr"/>
            <a:endParaRPr lang="fr-FR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C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fr-FR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C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277057" y="3320029"/>
            <a:ext cx="6589889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Questions - </a:t>
            </a:r>
            <a:r>
              <a:rPr lang="fr-FR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Answers</a:t>
            </a:r>
            <a:endParaRPr lang="fr-FR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Sous-titre 1"/>
          <p:cNvSpPr txBox="1">
            <a:spLocks/>
          </p:cNvSpPr>
          <p:nvPr/>
        </p:nvSpPr>
        <p:spPr>
          <a:xfrm>
            <a:off x="813920" y="6163295"/>
            <a:ext cx="7415680" cy="1389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spcBef>
                <a:spcPct val="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600"/>
              </a:spcBef>
            </a:pPr>
            <a:endParaRPr lang="fr-FR" sz="16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81963" y="4880161"/>
            <a:ext cx="5589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Could be crisper.. Did you try out your STORY on others ?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26041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Pixel">
  <a:themeElements>
    <a:clrScheme name="Pixel">
      <a:dk1>
        <a:srgbClr val="103154"/>
      </a:dk1>
      <a:lt1>
        <a:srgbClr val="FFFFFF"/>
      </a:lt1>
      <a:dk2>
        <a:srgbClr val="00BFC3"/>
      </a:dk2>
      <a:lt2>
        <a:srgbClr val="0096FF"/>
      </a:lt2>
      <a:accent1>
        <a:srgbClr val="FF7F01"/>
      </a:accent1>
      <a:accent2>
        <a:srgbClr val="F1B015"/>
      </a:accent2>
      <a:accent3>
        <a:srgbClr val="FBEC85"/>
      </a:accent3>
      <a:accent4>
        <a:srgbClr val="D2C2F1"/>
      </a:accent4>
      <a:accent5>
        <a:srgbClr val="DA5AF4"/>
      </a:accent5>
      <a:accent6>
        <a:srgbClr val="9D09D1"/>
      </a:accent6>
      <a:hlink>
        <a:srgbClr val="1286C9"/>
      </a:hlink>
      <a:folHlink>
        <a:srgbClr val="A8C2E7"/>
      </a:folHlink>
    </a:clrScheme>
    <a:fontScheme name="Pixel">
      <a:majorFont>
        <a:latin typeface="Corbel"/>
        <a:ea typeface=""/>
        <a:cs typeface=""/>
        <a:font script="Jpan" typeface="メイリオ"/>
      </a:majorFont>
      <a:minorFont>
        <a:latin typeface="Corbel"/>
        <a:ea typeface=""/>
        <a:cs typeface=""/>
        <a:font script="Jpan" typeface="メイリオ"/>
      </a:minorFont>
    </a:fontScheme>
    <a:fmtScheme name="Pixel">
      <a:fillStyleLst>
        <a:solidFill>
          <a:schemeClr val="phClr"/>
        </a:solidFill>
        <a:solidFill>
          <a:schemeClr val="phClr">
            <a:satMod val="150000"/>
          </a:schemeClr>
        </a:solidFill>
        <a:solidFill>
          <a:schemeClr val="phClr">
            <a:shade val="80000"/>
            <a:lumMod val="9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63500" dir="2700000" sx="102000" sy="102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/>
          </a:scene3d>
          <a:sp3d>
            <a:bevelT w="0" h="0"/>
          </a:sp3d>
        </a:effectStyle>
        <a:effectStyle>
          <a:effectLst>
            <a:outerShdw blurRad="63500" dist="38100" dir="3600000" sx="103000" sy="103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5400000"/>
            </a:lightRig>
          </a:scene3d>
          <a:sp3d prstMaterial="softmetal">
            <a:bevelT w="635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5000"/>
                <a:satMod val="350000"/>
              </a:schemeClr>
            </a:gs>
            <a:gs pos="100000">
              <a:schemeClr val="phClr">
                <a:shade val="20000"/>
                <a:satMod val="15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satMod val="400000"/>
              </a:schemeClr>
              <a:schemeClr val="phClr">
                <a:tint val="50000"/>
                <a:satMod val="4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Pixel.thmx</Template>
  <TotalTime>1324</TotalTime>
  <Words>425</Words>
  <Application>Microsoft Macintosh PowerPoint</Application>
  <PresentationFormat>On-screen Show (4:3)</PresentationFormat>
  <Paragraphs>65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Calibri</vt:lpstr>
      <vt:lpstr>Corbel</vt:lpstr>
      <vt:lpstr>Wingdings</vt:lpstr>
      <vt:lpstr>Wingdings 2</vt:lpstr>
      <vt:lpstr>Arial</vt:lpstr>
      <vt:lpstr>Pixel</vt:lpstr>
      <vt:lpstr>  BCEE 6961</vt:lpstr>
      <vt:lpstr>Study Conducted </vt:lpstr>
      <vt:lpstr>MEASUREMENTS During the Study</vt:lpstr>
      <vt:lpstr>After the Study ???</vt:lpstr>
      <vt:lpstr>Results of the Study</vt:lpstr>
      <vt:lpstr>Facts??? About the Study</vt:lpstr>
      <vt:lpstr>PowerPoint Presentation</vt:lpstr>
    </vt:vector>
  </TitlesOfParts>
  <Company>INSA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BCEE 6961</dc:title>
  <dc:creator>Parag Vashisht</dc:creator>
  <cp:lastModifiedBy>Microsoft Office User</cp:lastModifiedBy>
  <cp:revision>62</cp:revision>
  <dcterms:created xsi:type="dcterms:W3CDTF">2014-05-23T23:15:36Z</dcterms:created>
  <dcterms:modified xsi:type="dcterms:W3CDTF">2016-01-10T10:36:04Z</dcterms:modified>
</cp:coreProperties>
</file>