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3" r:id="rId1"/>
  </p:sldMasterIdLst>
  <p:notesMasterIdLst>
    <p:notesMasterId r:id="rId14"/>
  </p:notesMasterIdLst>
  <p:sldIdLst>
    <p:sldId id="257" r:id="rId2"/>
    <p:sldId id="260" r:id="rId3"/>
    <p:sldId id="261" r:id="rId4"/>
    <p:sldId id="272" r:id="rId5"/>
    <p:sldId id="265" r:id="rId6"/>
    <p:sldId id="262" r:id="rId7"/>
    <p:sldId id="263" r:id="rId8"/>
    <p:sldId id="270" r:id="rId9"/>
    <p:sldId id="266" r:id="rId10"/>
    <p:sldId id="271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43"/>
  </p:normalViewPr>
  <p:slideViewPr>
    <p:cSldViewPr snapToGrid="0" snapToObjects="1">
      <p:cViewPr>
        <p:scale>
          <a:sx n="118" d="100"/>
          <a:sy n="118" d="100"/>
        </p:scale>
        <p:origin x="14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1-10T08:58:21.093" idx="1">
    <p:pos x="3305" y="2208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5CEA8-AADB-F949-A4D8-753E2D2EB9CB}" type="datetimeFigureOut">
              <a:rPr lang="en-US" smtClean="0"/>
              <a:t>1/10/16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65ED1-6BBD-BD4F-B8EA-EC518095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2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65ED1-6BBD-BD4F-B8EA-EC518095FF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91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Contact sport: the game in which impacts and collisions</a:t>
            </a:r>
            <a:r>
              <a:rPr lang="en-US" baseline="0" dirty="0" smtClean="0"/>
              <a:t> are usual and may result fractures etc.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65ED1-6BBD-BD4F-B8EA-EC518095FF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46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Contact sport: the game in which impacts and collisions</a:t>
            </a:r>
            <a:r>
              <a:rPr lang="en-US" baseline="0" dirty="0" smtClean="0"/>
              <a:t> are usual and may result fractures etc.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65ED1-6BBD-BD4F-B8EA-EC518095FF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9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65ED1-6BBD-BD4F-B8EA-EC518095FF9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3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596D04B-CD3D-1345-8AC9-04320C49E109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514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D983-CDF9-7147-BE1B-DAF3D694D6A5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955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D983-CDF9-7147-BE1B-DAF3D694D6A5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50416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D983-CDF9-7147-BE1B-DAF3D694D6A5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9625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D983-CDF9-7147-BE1B-DAF3D694D6A5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31570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D983-CDF9-7147-BE1B-DAF3D694D6A5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3332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5D983-CDF9-7147-BE1B-DAF3D694D6A5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085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F6E9-0F37-F447-BB81-6D619D0C8618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54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CBF32-C488-FD48-B53C-695831F0D5A4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21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70C92-74ED-B24A-B5BC-B949BEA4FE3A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793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68B8-4362-F94C-B959-29D852A3E52B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19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6D92-7822-354B-9094-58B142A044AC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988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C691-1723-C645-A54B-CECFCD8BF68B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96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1A50-005C-E445-BA7B-D1B6156B9FC3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73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0551-4860-0441-B6F3-D208D983ACC5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581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4698F-2159-D646-AF88-733A674A5DFD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536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49661-26A2-8A45-AA14-2CC19FD05323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749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915D983-CDF9-7147-BE1B-DAF3D694D6A5}" type="datetime1">
              <a:rPr lang="en-CA" smtClean="0"/>
              <a:t>2016-01-10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64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  <p:sldLayoutId id="2147483935" r:id="rId12"/>
    <p:sldLayoutId id="2147483936" r:id="rId13"/>
    <p:sldLayoutId id="2147483937" r:id="rId14"/>
    <p:sldLayoutId id="2147483938" r:id="rId15"/>
    <p:sldLayoutId id="2147483939" r:id="rId16"/>
    <p:sldLayoutId id="2147483940" r:id="rId17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medicine.mcgill.ca/epidemiology/hanley/communicationCommunicationCommunication/SoccerBalls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817" y="428270"/>
            <a:ext cx="9404723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36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Distal 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Radial Fractures in Young </a:t>
            </a:r>
            <a:r>
              <a:rPr lang="en-US" sz="36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Goalkeepers:</a:t>
            </a:r>
            <a:br>
              <a:rPr lang="en-US" sz="36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27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a case for an appropriately sized soccer ball</a:t>
            </a:r>
            <a:br>
              <a:rPr lang="en-US" sz="27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36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36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Presentation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prepared in fulfillment of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BCEE6961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course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requirements</a:t>
            </a:r>
            <a:endParaRPr lang="en-US" sz="2000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4130566"/>
            <a:ext cx="8946541" cy="211783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Presented to:                                                Presented By: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Dr. James Hanley                                         XXXXXX XXXXXX XXXXX (nnnnnn04)</a:t>
            </a:r>
          </a:p>
          <a:p>
            <a:pPr marL="0" indent="0">
              <a:buNone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Oscar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Pekau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                                                 XXXXX XXXXXXXX  (</a:t>
            </a:r>
            <a:r>
              <a:rPr lang="en-US" dirty="0" smtClean="0"/>
              <a:t>nnnnnn9)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528" y="5599232"/>
            <a:ext cx="2550033" cy="10628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54486" y="3233057"/>
            <a:ext cx="3837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10 slides 3 minutes ?  Too many ?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30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Limitations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No relation between temperature vs pressure in the soccer ball </a:t>
            </a:r>
            <a:r>
              <a:rPr lang="is-IS" sz="2400" dirty="0" smtClean="0">
                <a:latin typeface="Arial" charset="0"/>
                <a:ea typeface="Arial" charset="0"/>
                <a:cs typeface="Arial" charset="0"/>
              </a:rPr>
              <a:t>… 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why is that a limitation?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md how was this establihed?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D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id the parents bring the soccer ball to the clinic?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D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oubt it. 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 , you confuse the reader.</a:t>
            </a:r>
            <a:endParaRPr lang="en-US" sz="2400" dirty="0" smtClean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No explanation regarding hypothesis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. I never saw a hypothesis mentioned above. So what hypothesis are you referring to?</a:t>
            </a: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Why end with this? Put up front before the bottom line (Conclusion/Recommendation)</a:t>
            </a:r>
          </a:p>
          <a:p>
            <a:endParaRPr lang="en-US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BOTTOM LINE: COULD BE STREAMLINED, MORE FOCUSED, </a:t>
            </a:r>
            <a:r>
              <a:rPr lang="en-US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… did you show to </a:t>
            </a:r>
            <a:r>
              <a:rPr lang="is-IS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others (lay people) before 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you finalized </a:t>
            </a:r>
            <a:r>
              <a:rPr lang="is-IS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it?</a:t>
            </a:r>
            <a:endParaRPr lang="en-US" dirty="0" smtClean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182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hlinkClick r:id="rId2"/>
              </a:rPr>
              <a:t>http://</a:t>
            </a:r>
            <a:r>
              <a:rPr lang="en-US" sz="14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hlinkClick r:id="rId2"/>
              </a:rPr>
              <a:t>www.medicine.mcgill.ca/epidemiology/hanley/communicationCommunicationCommunication/SoccerBalls.pdf</a:t>
            </a:r>
            <a:r>
              <a:rPr lang="en-US" sz="14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 algn="ctr">
              <a:buNone/>
            </a:pPr>
            <a:endParaRPr lang="en-US" sz="54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400" b="1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38859" y="1062317"/>
            <a:ext cx="2393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824776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>
              <a:latin typeface="Arial" charset="0"/>
              <a:ea typeface="Arial" charset="0"/>
              <a:cs typeface="Arial" charset="0"/>
            </a:endParaRPr>
          </a:p>
          <a:p>
            <a:endParaRPr lang="en-US" sz="2400" b="1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sz="2400" b="1" dirty="0">
              <a:latin typeface="Arial" charset="0"/>
              <a:ea typeface="Arial" charset="0"/>
              <a:cs typeface="Arial" charset="0"/>
            </a:endParaRPr>
          </a:p>
          <a:p>
            <a:pPr marL="0" indent="0" algn="ctr">
              <a:buNone/>
            </a:pPr>
            <a:r>
              <a:rPr lang="en-US" sz="5400" b="1" dirty="0" smtClean="0">
                <a:latin typeface="Arial" charset="0"/>
                <a:ea typeface="Arial" charset="0"/>
                <a:cs typeface="Arial" charset="0"/>
              </a:rPr>
              <a:t>Thank you!!</a:t>
            </a:r>
            <a:endParaRPr lang="en-US" sz="5400" b="1" dirty="0">
              <a:latin typeface="Arial" charset="0"/>
              <a:ea typeface="Arial" charset="0"/>
              <a:cs typeface="Arial" charset="0"/>
            </a:endParaRPr>
          </a:p>
          <a:p>
            <a:endParaRPr lang="en-US" sz="2400" b="1" dirty="0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9020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Overview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Introduction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Objectives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Methods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Results 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Discussion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Conclusion and Recommendations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Limitations</a:t>
            </a:r>
          </a:p>
          <a:p>
            <a:pPr marL="0" indent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78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Introduction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Soccer-</a:t>
            </a:r>
            <a:r>
              <a:rPr lang="en-US" sz="2400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The contact sport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The most popular sport ---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where?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200 million players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world-wide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2 million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players in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England    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stay with UK or Britain. Try not to mix </a:t>
            </a:r>
            <a:endParaRPr lang="en-US" sz="24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buFont typeface="Wingdings" charset="2"/>
              <a:buChar char="q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750000 of these? are youth players </a:t>
            </a:r>
            <a:r>
              <a:rPr lang="en-US" sz="2400" strike="sngStrike" dirty="0" smtClean="0">
                <a:latin typeface="Arial" charset="0"/>
                <a:ea typeface="Arial" charset="0"/>
                <a:cs typeface="Arial" charset="0"/>
              </a:rPr>
              <a:t>according to Football </a:t>
            </a:r>
            <a:r>
              <a:rPr lang="en-US" sz="2000" strike="sngStrike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Association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just put as footnote.. Don’t make the citation so central. Avoid so many decimals without commas. I would put ¾ million , or 750 thousand or </a:t>
            </a:r>
            <a:r>
              <a:rPr lang="is-IS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… </a:t>
            </a:r>
            <a:endParaRPr lang="en-US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lvl="1">
              <a:buFont typeface="Wingdings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In UK,10 million new injuries every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year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Seems high to me. That’s 5 injuries per player per year.. Really? 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endParaRPr lang="en-US" sz="2400" b="1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39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Introduction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Common mechanism</a:t>
            </a:r>
            <a:r>
              <a:rPr lang="en-US" sz="2400" b="1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sz="24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of injury 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 children, </a:t>
            </a:r>
            <a:r>
              <a:rPr lang="en-US" sz="2400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sz="2400" strike="sngStrike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racture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of the wrist </a:t>
            </a:r>
            <a:r>
              <a:rPr lang="en-US" sz="24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[mention earlier on] 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is a fall on the outstretched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hand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 fracture IS NOT a fall. Do you mean CAUSED BY?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ollisions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with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goalposts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Contacts with other players   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Axial loading produces forced extension of the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wrist and can cause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fractures 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seems out of line in technical detail with other points</a:t>
            </a:r>
            <a:endParaRPr lang="en-US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97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Introduction(contd.)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dirty="0">
                <a:latin typeface="Arial" charset="0"/>
                <a:ea typeface="Arial" charset="0"/>
                <a:cs typeface="Arial" charset="0"/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4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Football Association has acknowledged </a:t>
            </a:r>
            <a:endParaRPr lang="en-US" sz="2400" b="1" dirty="0" smtClean="0">
              <a:solidFill>
                <a:srgbClr val="00B0F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 need of mini-soccer community program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??? I don</a:t>
            </a:r>
            <a:r>
              <a:rPr lang="uk-UA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 get it   Do you mean these are the recommended sizes for different ages.. Announce 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….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nd put Age group in first column &amp; size in 2nd ..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is-I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ore logical</a:t>
            </a:r>
            <a:endParaRPr lang="en-US" sz="24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955857"/>
              </p:ext>
            </p:extLst>
          </p:nvPr>
        </p:nvGraphicFramePr>
        <p:xfrm>
          <a:off x="1154949" y="4136570"/>
          <a:ext cx="9197590" cy="302951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598795"/>
                <a:gridCol w="4598795"/>
              </a:tblGrid>
              <a:tr h="101262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/>
                      </a:r>
                      <a:b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/>
                      </a:r>
                      <a:b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Ball Size </a:t>
                      </a:r>
                      <a:endParaRPr lang="en-US" sz="2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/>
                      </a:r>
                      <a:b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/>
                      </a:r>
                      <a:b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</a:br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Age Group</a:t>
                      </a:r>
                      <a:endParaRPr lang="en-US" sz="2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13598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3</a:t>
                      </a:r>
                      <a:endParaRPr lang="en-US" sz="2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trike="sngStrike" dirty="0" smtClean="0">
                          <a:solidFill>
                            <a:srgbClr val="C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 </a:t>
                      </a:r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younger children</a:t>
                      </a:r>
                      <a:endParaRPr lang="en-US" sz="2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13598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4</a:t>
                      </a:r>
                      <a:endParaRPr lang="en-US" sz="2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8-11</a:t>
                      </a:r>
                      <a:r>
                        <a:rPr lang="en-US" sz="2400" b="0" baseline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 year old</a:t>
                      </a:r>
                      <a:r>
                        <a:rPr lang="en-US" sz="2400" b="0" baseline="0" dirty="0" smtClean="0">
                          <a:solidFill>
                            <a:srgbClr val="C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</a:t>
                      </a:r>
                      <a:endParaRPr lang="en-US" sz="2400" b="0" dirty="0">
                        <a:solidFill>
                          <a:srgbClr val="C00000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  <a:tr h="613598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5</a:t>
                      </a:r>
                      <a:endParaRPr lang="en-US" sz="2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strike="sngStrike" dirty="0" smtClean="0">
                          <a:solidFill>
                            <a:srgbClr val="C00000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For </a:t>
                      </a:r>
                      <a:r>
                        <a:rPr lang="en-US" sz="2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adults</a:t>
                      </a:r>
                      <a:endParaRPr lang="en-US" sz="2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29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Objectives </a:t>
            </a:r>
            <a:r>
              <a:rPr lang="en-US" sz="3600" b="1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of What?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To evaluate wrist </a:t>
            </a:r>
            <a:r>
              <a:rPr lang="en-US" sz="2400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sz="2400" strike="sngStrike" dirty="0" err="1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sz="2400" dirty="0" err="1" smtClean="0">
                <a:latin typeface="Arial" charset="0"/>
                <a:ea typeface="Arial" charset="0"/>
                <a:cs typeface="Arial" charset="0"/>
              </a:rPr>
              <a:t>ractures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in young goalkeepers </a:t>
            </a:r>
            <a:r>
              <a:rPr lang="en-US" sz="24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NO: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 determine causes of fractures,,, 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To asses</a:t>
            </a:r>
            <a:r>
              <a:rPr lang="en-US" sz="24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the potential influence of ball size  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 assess the role of ball size in the etiology of wrist fractures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Environmental conditions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– what about them?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21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Methods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Clinic based study over a 17 month period in a single orthopedic surgeon  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you mean in a single SURGERY (clinic)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By specific questioning </a:t>
            </a:r>
            <a:r>
              <a:rPr lang="en-US" sz="24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of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strike="sngStrike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from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those who had sustained fractures 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Goalkeepers who had fractures of distal radius, their clinical Progress being recorded. 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NOT RELEVANT HERE, and sloppy English</a:t>
            </a: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Goalkeepers had responded questionnaire and documenting the environment conditions at the time of injury. </a:t>
            </a:r>
            <a:r>
              <a:rPr lang="en-US" sz="20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sloppy English</a:t>
            </a:r>
            <a:endParaRPr lang="en-US" sz="20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674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Results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18779" y="1691518"/>
            <a:ext cx="8761412" cy="34163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6-15 year old goalkeepers sustained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29 distal radius fractures</a:t>
            </a:r>
          </a:p>
          <a:p>
            <a:pPr lvl="1">
              <a:buFont typeface="Wingdings" charset="2"/>
              <a:buChar char="q"/>
            </a:pPr>
            <a:r>
              <a:rPr lang="en-US" sz="2400" strike="sngStrike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Three of them require require minor surgical interventions</a:t>
            </a:r>
          </a:p>
          <a:p>
            <a:pPr lvl="1">
              <a:buFont typeface="Wingdings" charset="2"/>
              <a:buChar char="q"/>
            </a:pPr>
            <a:r>
              <a:rPr lang="en-US" sz="2400" strike="sngStrike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Remaining were managed by simply plaster cast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.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While comparing ball sizes: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12 of the 15 fractures were caused by the adult ball size in 11 year old children .. </a:t>
            </a:r>
            <a:r>
              <a:rPr lang="en-US" sz="18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Causation tricky. Why 12 ? Would some of them have occurred if had used smaller ball?</a:t>
            </a:r>
          </a:p>
          <a:p>
            <a:pPr lvl="1">
              <a:buFont typeface="Wingdings" charset="2"/>
              <a:buChar char="q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3 when junior ball was evolved.  </a:t>
            </a:r>
            <a:r>
              <a:rPr lang="en-US" sz="24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???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Poor wording. Read this to a layperson and watch their face..</a:t>
            </a:r>
          </a:p>
          <a:p>
            <a:pPr lvl="1">
              <a:buFont typeface="Wingdings" charset="2"/>
              <a:buChar char="q"/>
            </a:pPr>
            <a:r>
              <a:rPr lang="en-US" sz="18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Too much info. And too many words. Table more efficient</a:t>
            </a:r>
            <a:endParaRPr lang="en-US" sz="180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64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Conclusion and Recommendations</a:t>
            </a:r>
            <a:br>
              <a:rPr lang="en-US" sz="36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</a:b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Conclusion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Children sustained fractures while they were playing with adult sized ball.  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Did they not also do so with small ball?</a:t>
            </a:r>
            <a:endParaRPr lang="en-US" sz="2400" dirty="0" smtClean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Recommendations: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Precautions are warranted </a:t>
            </a:r>
            <a:r>
              <a:rPr lang="en-US" sz="14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??? </a:t>
            </a:r>
            <a:r>
              <a:rPr lang="en-US" sz="18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what exactly?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Must raise awareness of the potential of the injury</a:t>
            </a:r>
          </a:p>
          <a:p>
            <a:pPr lvl="1"/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Teaching of goal-keeping techniques </a:t>
            </a:r>
            <a:r>
              <a:rPr lang="en-US" sz="18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??? Never mentioned earlier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Evidence could have been marshalled better. Not that convincing, and lost in irrelevant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60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329</TotalTime>
  <Words>715</Words>
  <Application>Microsoft Macintosh PowerPoint</Application>
  <PresentationFormat>Widescreen</PresentationFormat>
  <Paragraphs>99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Century Gothic</vt:lpstr>
      <vt:lpstr>Wingdings</vt:lpstr>
      <vt:lpstr>Wingdings 3</vt:lpstr>
      <vt:lpstr>Arial</vt:lpstr>
      <vt:lpstr>Ion Boardroom</vt:lpstr>
      <vt:lpstr> Distal Radial Fractures in Young Goalkeepers: a case for an appropriately sized soccer ball  Presentation prepared in fulfillment of BCEE6961 course requirements</vt:lpstr>
      <vt:lpstr>Overview</vt:lpstr>
      <vt:lpstr> Introduction </vt:lpstr>
      <vt:lpstr> Introduction </vt:lpstr>
      <vt:lpstr>Introduction(contd.) </vt:lpstr>
      <vt:lpstr>Objectives of What?</vt:lpstr>
      <vt:lpstr>Methods</vt:lpstr>
      <vt:lpstr>Results</vt:lpstr>
      <vt:lpstr>Conclusion and Recommendations </vt:lpstr>
      <vt:lpstr>Limitations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Distal Radial Fractures in Young Goalkeepers     </dc:title>
  <dc:creator>kuldip badwal</dc:creator>
  <cp:lastModifiedBy>Microsoft Office User</cp:lastModifiedBy>
  <cp:revision>41</cp:revision>
  <dcterms:created xsi:type="dcterms:W3CDTF">2015-09-20T01:48:39Z</dcterms:created>
  <dcterms:modified xsi:type="dcterms:W3CDTF">2016-01-10T09:35:03Z</dcterms:modified>
</cp:coreProperties>
</file>