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02" autoAdjust="0"/>
    <p:restoredTop sz="69780" autoAdjust="0"/>
  </p:normalViewPr>
  <p:slideViewPr>
    <p:cSldViewPr snapToGrid="0" snapToObjects="1">
      <p:cViewPr>
        <p:scale>
          <a:sx n="93" d="100"/>
          <a:sy n="93" d="100"/>
        </p:scale>
        <p:origin x="976" y="-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C17DFC-AC97-C64C-8867-2E4BC906B8D6}" type="datetimeFigureOut">
              <a:rPr lang="en-US" smtClean="0"/>
              <a:t>1/10/16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506AAF-E9FF-BF42-B37D-AD4AD4061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55024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231C9D-0914-2449-ACAF-785B2A30EFE4}" type="datetimeFigureOut">
              <a:rPr lang="en-US" smtClean="0"/>
              <a:t>1/10/16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3416FF-4158-2A43-9EF1-4C81760C3A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8699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-Slide number 2 signifies "what the issue is" where we wanted to summarize the first two pages of the article.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INTERESTING .. I HAVENT READ IT IN A WHILE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BUT I ALWAYS THOUGHT (AND I EXPECT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THE PUBLIC THINKS) THAT THE MAIN DAMAGE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IS TO THE LUNGS (LUNG CANCER ETC)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SO… LONG TERM EFFECTS OF REPEATED  EXPOSURE.. DOWSTREAM MAYBE 10-20 YEARS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 I WAS QUITE SURPRISED THAT THERE ARE ACUTE EFFCTS, IE IMMEDIATELY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DOES IT MAKE SENSE? I WAS INITIALLY SKEPTICAL.. UNTIL STUDY AFTER STUDY FOUND THE SAME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Should we include the fact that now side effects from secondhand smoke are more visible than 60 years ago because of the reduced number of active smokers?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IF YOU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WANT…   YES… I SEE WHAT YOU MEAN… BUT WOULD THE SIGNAL NOT HAVE COME THROUGH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IF IT HAD BEEN 50 YEARS AGO?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CERTAINLY THESES STUDIES ARE VERY THREATENING TO TOBACCO COMPANIES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BECAUSE THE EFFECT IS SO SOON THAT THERE ARE FEWER ALTERNATIVE EXPLANATIONS..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This is all my own take, just thinking about it now,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Without re-reading the paper.. 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3416FF-4158-2A43-9EF1-4C81760C3AD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6367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To </a:t>
            </a:r>
            <a:r>
              <a:rPr lang="en-US" dirty="0" smtClean="0"/>
              <a:t>me meta-analysis is</a:t>
            </a:r>
            <a:r>
              <a:rPr lang="en-US" baseline="0" dirty="0" smtClean="0"/>
              <a:t> like putting together all the measurements from various studies,</a:t>
            </a:r>
          </a:p>
          <a:p>
            <a:r>
              <a:rPr lang="en-US" baseline="0" dirty="0" smtClean="0"/>
              <a:t>Of the speed of light estimates…</a:t>
            </a:r>
          </a:p>
          <a:p>
            <a:endParaRPr lang="en-US" baseline="0" dirty="0" smtClean="0"/>
          </a:p>
          <a:p>
            <a:r>
              <a:rPr lang="en-US" baseline="0" dirty="0" smtClean="0"/>
              <a:t>Of course measuring an effect is not as easy as measuring a speed of light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3416FF-4158-2A43-9EF1-4C81760C3AD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3312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-Slide number 4 will include the results of the study but I was wondering if we can use the same table as the article or if it would be better to make our own.</a:t>
            </a:r>
          </a:p>
          <a:p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UP TO YOU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.. It is a bit BUSY  .. MAYBE HIGHLIGHT THE LAST 2 COLUMNS – to me they are the key ones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Can using a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drawing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too to highlight them.. If you agree with me !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3416FF-4158-2A43-9EF1-4C81760C3AD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4401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-Regarding the conclusion: should we discuss personal thoughts on it or talk about what the meta-analysis makes us understand?</a:t>
            </a:r>
          </a:p>
          <a:p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am interested in your thoughts as to how plausible the conclusions are… I am not a doctor or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physiologogist</a:t>
            </a:r>
            <a:endParaRPr lang="en-US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But people tell me that there are heart attach triggers and smoke might be one..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 still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gind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it hard to swallow how big some of the pre-post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changess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have been</a:t>
            </a:r>
          </a:p>
          <a:p>
            <a:endParaRPr lang="en-US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If meta-analysis is a new idea for you class, its probably worth a mention too</a:t>
            </a:r>
          </a:p>
          <a:p>
            <a:endParaRPr lang="en-US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Its quite common in medical sciences now, especially in the population-based research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 started out in education research…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3416FF-4158-2A43-9EF1-4C81760C3AD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5897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2C05D-32FE-504D-AA25-173F71760844}" type="datetime1">
              <a:rPr lang="en-CA" smtClean="0"/>
              <a:t>2016-01-10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71D94-2D8F-6547-9980-E97F165D9DC1}" type="datetime1">
              <a:rPr lang="en-CA" smtClean="0"/>
              <a:t>2016-01-10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7606D-E5C4-4C2F-8241-EC2663EF1C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9867-F82B-6141-BBF3-C93BEAAC610C}" type="datetime1">
              <a:rPr lang="en-CA" smtClean="0"/>
              <a:t>2016-01-10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95A43-A9CC-914B-AC9D-FFA9479FA98F}" type="datetime1">
              <a:rPr lang="en-CA" smtClean="0"/>
              <a:t>2016-01-10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15539-AF9B-A242-93F0-D91C836EC8ED}" type="datetime1">
              <a:rPr lang="en-CA" smtClean="0"/>
              <a:t>2016-01-10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3541D-B38D-4944-A267-C142E9EB4B65}" type="datetime1">
              <a:rPr lang="en-CA" smtClean="0"/>
              <a:t>2016-01-10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47677-5820-2B49-8F96-F838C2A56AE6}" type="datetime1">
              <a:rPr lang="en-CA" smtClean="0"/>
              <a:t>2016-01-10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772D0-CD3C-6C47-98CE-00EB4211BEE0}" type="datetime1">
              <a:rPr lang="en-CA" smtClean="0"/>
              <a:t>2016-01-10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E4001-D120-E243-86E6-0FFDDA7D2621}" type="datetime1">
              <a:rPr lang="en-CA" smtClean="0"/>
              <a:t>2016-01-10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349CE-820A-254E-B853-C2007579C026}" type="datetime1">
              <a:rPr lang="en-CA" smtClean="0"/>
              <a:t>2016-01-10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CA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47255-ECC0-D04B-9FB0-AE3789335759}" type="datetime1">
              <a:rPr lang="en-CA" smtClean="0"/>
              <a:t>2016-01-10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E3E95094-C4AF-D842-8F0D-022A9FC7AFD4}" type="datetime1">
              <a:rPr lang="en-CA" smtClean="0"/>
              <a:t>2016-01-10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CE8079A4-7AA8-4A4F-87E2-7781EC5097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2" r:id="rId10"/>
    <p:sldLayoutId id="214748367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NULL"/><Relationship Id="rId3" Type="http://schemas.microsoft.com/office/2007/relationships/hdphoto" Target="NUL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4" Type="http://schemas.microsoft.com/office/2007/relationships/hdphoto" Target="NUL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4" Type="http://schemas.microsoft.com/office/2007/relationships/hdphoto" Target="NUL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NUL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4" Type="http://schemas.microsoft.com/office/2007/relationships/hdphoto" Target="NUL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732629"/>
            <a:ext cx="7315200" cy="2595025"/>
          </a:xfrm>
        </p:spPr>
        <p:txBody>
          <a:bodyPr/>
          <a:lstStyle/>
          <a:p>
            <a:r>
              <a:rPr lang="en-US" dirty="0" smtClean="0"/>
              <a:t>Public Smoking Bans: Good for the Heart?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Xxxxxxxx</a:t>
            </a:r>
            <a:r>
              <a:rPr lang="en-US" dirty="0" smtClean="0"/>
              <a:t> </a:t>
            </a:r>
            <a:r>
              <a:rPr lang="en-US" dirty="0" err="1" smtClean="0"/>
              <a:t>Xxxxx</a:t>
            </a:r>
            <a:endParaRPr lang="en-US" dirty="0" smtClean="0"/>
          </a:p>
          <a:p>
            <a:r>
              <a:rPr lang="en-US" dirty="0" err="1" smtClean="0"/>
              <a:t>Xxxxx</a:t>
            </a:r>
            <a:r>
              <a:rPr lang="en-US" dirty="0" smtClean="0"/>
              <a:t> </a:t>
            </a:r>
            <a:r>
              <a:rPr lang="en-US" dirty="0" err="1" smtClean="0"/>
              <a:t>Xxxxxxx</a:t>
            </a:r>
            <a:endParaRPr lang="en-US" dirty="0" smtClean="0"/>
          </a:p>
          <a:p>
            <a:r>
              <a:rPr lang="en-US" dirty="0" err="1" smtClean="0"/>
              <a:t>Xxxxxx</a:t>
            </a:r>
            <a:r>
              <a:rPr lang="en-US" dirty="0" smtClean="0"/>
              <a:t> </a:t>
            </a:r>
            <a:r>
              <a:rPr lang="en-US" dirty="0" err="1" smtClean="0"/>
              <a:t>Xxxxx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6" name="Picture 5" descr="Concordia_University_logo.svg-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1119"/>
            <a:ext cx="4577879" cy="1094399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8202797" y="699673"/>
            <a:ext cx="941203" cy="301752"/>
          </a:xfrm>
        </p:spPr>
        <p:txBody>
          <a:bodyPr/>
          <a:lstStyle/>
          <a:p>
            <a:fld id="{CE8079A4-7AA8-4A4F-87E2-7781EC5097DD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9485" l="299" r="89851">
                        <a14:foregroundMark x1="23582" y1="38144" x2="23582" y2="38144"/>
                        <a14:foregroundMark x1="25970" y1="36340" x2="25970" y2="36340"/>
                        <a14:foregroundMark x1="28060" y1="36082" x2="28060" y2="36082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895619" y="3830031"/>
            <a:ext cx="2614355" cy="3027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7070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8526" y="8085"/>
            <a:ext cx="7315200" cy="833388"/>
          </a:xfrm>
        </p:spPr>
        <p:txBody>
          <a:bodyPr/>
          <a:lstStyle/>
          <a:p>
            <a:pPr algn="ctr"/>
            <a:r>
              <a:rPr lang="en-US" dirty="0" smtClean="0"/>
              <a:t>The Issue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3227" y="1001425"/>
            <a:ext cx="7315200" cy="3931822"/>
          </a:xfrm>
        </p:spPr>
        <p:txBody>
          <a:bodyPr>
            <a:normAutofit fontScale="85000" lnSpcReduction="20000"/>
          </a:bodyPr>
          <a:lstStyle/>
          <a:p>
            <a:pPr marL="45720" indent="0">
              <a:buNone/>
            </a:pPr>
            <a:endParaRPr lang="en-US" dirty="0"/>
          </a:p>
          <a:p>
            <a:r>
              <a:rPr lang="en-US" dirty="0" smtClean="0"/>
              <a:t>Tobacco smoke can cause harm to the heart in two ways:</a:t>
            </a:r>
          </a:p>
          <a:p>
            <a:pPr lvl="1"/>
            <a:r>
              <a:rPr lang="en-US" dirty="0" smtClean="0"/>
              <a:t>Directly smoking</a:t>
            </a:r>
          </a:p>
          <a:p>
            <a:pPr lvl="1"/>
            <a:r>
              <a:rPr lang="en-US" dirty="0" smtClean="0"/>
              <a:t>Inhaling smoke from others’ cigarettes </a:t>
            </a:r>
          </a:p>
          <a:p>
            <a:pPr lvl="1"/>
            <a:endParaRPr lang="en-US" dirty="0"/>
          </a:p>
          <a:p>
            <a:r>
              <a:rPr lang="en-US" dirty="0" smtClean="0"/>
              <a:t>Cardiologists need to protect their patients from both causes of tobacco smoke</a:t>
            </a:r>
            <a:r>
              <a:rPr lang="en-US" dirty="0" smtClean="0">
                <a:solidFill>
                  <a:srgbClr val="C00000"/>
                </a:solidFill>
              </a:rPr>
              <a:t>.  NOT just cardiologists and their patients. It</a:t>
            </a:r>
            <a:r>
              <a:rPr lang="uk-UA" dirty="0" smtClean="0">
                <a:solidFill>
                  <a:srgbClr val="C00000"/>
                </a:solidFill>
              </a:rPr>
              <a:t>’</a:t>
            </a:r>
            <a:r>
              <a:rPr lang="en-US" dirty="0" smtClean="0">
                <a:solidFill>
                  <a:srgbClr val="C00000"/>
                </a:solidFill>
              </a:rPr>
              <a:t>s the entire public. Idea is not to BEOME a patient</a:t>
            </a:r>
            <a:endParaRPr lang="en-US" dirty="0" smtClean="0">
              <a:solidFill>
                <a:srgbClr val="C00000"/>
              </a:solidFill>
            </a:endParaRPr>
          </a:p>
          <a:p>
            <a:endParaRPr lang="en-US" dirty="0" smtClean="0"/>
          </a:p>
          <a:p>
            <a:r>
              <a:rPr lang="en-US" dirty="0" smtClean="0"/>
              <a:t>Second hand smoking increases risk of </a:t>
            </a:r>
            <a:r>
              <a:rPr lang="en-US" dirty="0" smtClean="0">
                <a:solidFill>
                  <a:srgbClr val="C00000"/>
                </a:solidFill>
              </a:rPr>
              <a:t>AMI</a:t>
            </a:r>
            <a:r>
              <a:rPr lang="en-US" dirty="0" smtClean="0"/>
              <a:t> by 25-30</a:t>
            </a:r>
            <a:r>
              <a:rPr lang="en-US" dirty="0" smtClean="0"/>
              <a:t>%. </a:t>
            </a:r>
            <a:r>
              <a:rPr lang="en-US" dirty="0" smtClean="0">
                <a:solidFill>
                  <a:srgbClr val="C00000"/>
                </a:solidFill>
              </a:rPr>
              <a:t>Avoid abbreviations why not use Heart Attack?\</a:t>
            </a:r>
          </a:p>
          <a:p>
            <a:endParaRPr lang="en-US" dirty="0">
              <a:solidFill>
                <a:srgbClr val="C00000"/>
              </a:solidFill>
            </a:endParaRPr>
          </a:p>
          <a:p>
            <a:endParaRPr lang="en-US" dirty="0" smtClean="0">
              <a:solidFill>
                <a:srgbClr val="C00000"/>
              </a:solidFill>
            </a:endParaRPr>
          </a:p>
          <a:p>
            <a:pPr marL="45720" indent="0">
              <a:buNone/>
            </a:pPr>
            <a:r>
              <a:rPr lang="en-US" dirty="0" smtClean="0">
                <a:solidFill>
                  <a:srgbClr val="C00000"/>
                </a:solidFill>
              </a:rPr>
              <a:t>Why not introduce the fact that many cities have instituted BANS on indoor smoking?   And say what the purpose of the meta analysis was</a:t>
            </a:r>
            <a:endParaRPr lang="en-US" dirty="0" smtClean="0">
              <a:solidFill>
                <a:srgbClr val="C00000"/>
              </a:solidFill>
            </a:endParaRPr>
          </a:p>
          <a:p>
            <a:pPr marL="45720" indent="0">
              <a:buNone/>
            </a:pPr>
            <a:endParaRPr lang="en-US" dirty="0" smtClean="0">
              <a:solidFill>
                <a:srgbClr val="C00000"/>
              </a:solidFill>
            </a:endParaRPr>
          </a:p>
          <a:p>
            <a:endParaRPr lang="en-US" dirty="0"/>
          </a:p>
          <a:p>
            <a:endParaRPr lang="en-US" dirty="0"/>
          </a:p>
          <a:p>
            <a:pPr marL="32004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202797" y="699673"/>
            <a:ext cx="941203" cy="301752"/>
          </a:xfrm>
        </p:spPr>
        <p:txBody>
          <a:bodyPr/>
          <a:lstStyle/>
          <a:p>
            <a:fld id="{CE8079A4-7AA8-4A4F-87E2-7781EC5097DD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6008" b="96454" l="11312" r="99136"/>
                    </a14:imgEffect>
                  </a14:imgLayer>
                </a14:imgProps>
              </a:ext>
            </a:extLst>
          </a:blip>
          <a:srcRect l="3748" t="9383"/>
          <a:stretch/>
        </p:blipFill>
        <p:spPr>
          <a:xfrm>
            <a:off x="6044083" y="4789325"/>
            <a:ext cx="3099917" cy="2068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0330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96968" y="228303"/>
            <a:ext cx="334909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chemeClr val="tx2"/>
                </a:solidFill>
              </a:rPr>
              <a:t>Meta-analysis</a:t>
            </a:r>
            <a:endParaRPr lang="en-US" sz="4000" dirty="0">
              <a:solidFill>
                <a:schemeClr val="tx2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99686" y="1061815"/>
            <a:ext cx="740459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smtClean="0"/>
              <a:t>Combining the data from two or more randomized controlled trials.</a:t>
            </a:r>
          </a:p>
          <a:p>
            <a:pPr marL="285750" indent="-285750">
              <a:buFont typeface="Arial"/>
              <a:buChar char="•"/>
            </a:pPr>
            <a:endParaRPr lang="en-US" dirty="0" smtClean="0"/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Results of different individual studies in order to find a common truth </a:t>
            </a: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629410" y="2814469"/>
            <a:ext cx="32180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Study parameters</a:t>
            </a:r>
            <a:endParaRPr lang="en-US" sz="2800" b="1" dirty="0"/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1526973" y="3389136"/>
            <a:ext cx="2711448" cy="3139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>
            <a:off x="2996863" y="3389136"/>
            <a:ext cx="1241559" cy="139788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4238421" y="3389136"/>
            <a:ext cx="1327182" cy="139788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4238421" y="3389136"/>
            <a:ext cx="2197699" cy="41379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99686" y="3802934"/>
            <a:ext cx="10573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Location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2053641" y="4998155"/>
            <a:ext cx="13140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Inhabitants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681210" y="4985075"/>
            <a:ext cx="1929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Observation time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6480283" y="3769838"/>
            <a:ext cx="24047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Before and after bans</a:t>
            </a:r>
            <a:endParaRPr lang="en-US" dirty="0"/>
          </a:p>
        </p:txBody>
      </p:sp>
      <p:sp>
        <p:nvSpPr>
          <p:cNvPr id="26" name="Slide Number Placeholder 25"/>
          <p:cNvSpPr>
            <a:spLocks noGrp="1"/>
          </p:cNvSpPr>
          <p:nvPr>
            <p:ph type="sldNum" sz="quarter" idx="12"/>
          </p:nvPr>
        </p:nvSpPr>
        <p:spPr>
          <a:xfrm>
            <a:off x="8175213" y="699673"/>
            <a:ext cx="941203" cy="301752"/>
          </a:xfrm>
        </p:spPr>
        <p:txBody>
          <a:bodyPr/>
          <a:lstStyle/>
          <a:p>
            <a:fld id="{CE8079A4-7AA8-4A4F-87E2-7781EC5097DD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3">
            <a:alphaModFix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89199" l="4890" r="92910">
                        <a14:foregroundMark x1="9291" y1="49477" x2="9291" y2="49477"/>
                        <a14:foregroundMark x1="45232" y1="45993" x2="45232" y2="45993"/>
                        <a14:foregroundMark x1="49878" y1="43554" x2="49878" y2="43554"/>
                        <a14:foregroundMark x1="85330" y1="28223" x2="85330" y2="28223"/>
                        <a14:foregroundMark x1="79218" y1="34843" x2="79218" y2="34843"/>
                        <a14:foregroundMark x1="30318" y1="51220" x2="30318" y2="51220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587585" y="5064134"/>
            <a:ext cx="2556415" cy="179386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448212" y="166198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510145" y="6276109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GOOD 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5082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202797" y="699673"/>
            <a:ext cx="941203" cy="301752"/>
          </a:xfrm>
        </p:spPr>
        <p:txBody>
          <a:bodyPr/>
          <a:lstStyle/>
          <a:p>
            <a:fld id="{CE8079A4-7AA8-4A4F-87E2-7781EC5097DD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139571" y="194854"/>
            <a:ext cx="189512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FF8600"/>
                </a:solidFill>
              </a:rPr>
              <a:t>Results</a:t>
            </a:r>
            <a:endParaRPr lang="en-US" sz="4000" dirty="0">
              <a:solidFill>
                <a:srgbClr val="FF8600"/>
              </a:solidFill>
            </a:endParaRPr>
          </a:p>
        </p:txBody>
      </p:sp>
      <p:pic>
        <p:nvPicPr>
          <p:cNvPr id="6" name="Picture 5" descr="Screen Shot 2015-09-22 at 9.08.59 PM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1" t="3265" r="1678" b="3496"/>
          <a:stretch/>
        </p:blipFill>
        <p:spPr>
          <a:xfrm>
            <a:off x="0" y="1425533"/>
            <a:ext cx="9143999" cy="353259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51054" y="1123461"/>
            <a:ext cx="3708400" cy="4152900"/>
          </a:xfrm>
          <a:prstGeom prst="rect">
            <a:avLst/>
          </a:prstGeom>
          <a:ln w="127000" cap="sq">
            <a:solidFill>
              <a:srgbClr val="BF64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cxnSp>
        <p:nvCxnSpPr>
          <p:cNvPr id="11" name="Straight Connector 10"/>
          <p:cNvCxnSpPr/>
          <p:nvPr/>
        </p:nvCxnSpPr>
        <p:spPr>
          <a:xfrm>
            <a:off x="6160721" y="1637418"/>
            <a:ext cx="2983278" cy="0"/>
          </a:xfrm>
          <a:prstGeom prst="line">
            <a:avLst/>
          </a:prstGeom>
          <a:ln w="57150" cmpd="sng">
            <a:solidFill>
              <a:srgbClr val="BF64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160721" y="1637418"/>
            <a:ext cx="0" cy="3411288"/>
          </a:xfrm>
          <a:prstGeom prst="line">
            <a:avLst/>
          </a:prstGeom>
          <a:ln w="57150" cmpd="sng">
            <a:solidFill>
              <a:srgbClr val="BF64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6160721" y="5012173"/>
            <a:ext cx="2983278" cy="0"/>
          </a:xfrm>
          <a:prstGeom prst="line">
            <a:avLst/>
          </a:prstGeom>
          <a:ln w="57150" cmpd="sng">
            <a:solidFill>
              <a:srgbClr val="BF64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9107484" y="1600885"/>
            <a:ext cx="0" cy="3411288"/>
          </a:xfrm>
          <a:prstGeom prst="line">
            <a:avLst/>
          </a:prstGeom>
          <a:ln w="57150" cmpd="sng">
            <a:solidFill>
              <a:srgbClr val="BF64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34825" y="5717976"/>
            <a:ext cx="613732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/>
              <a:t>On average the AMI incidence </a:t>
            </a:r>
            <a:r>
              <a:rPr lang="en-US" dirty="0" smtClean="0">
                <a:solidFill>
                  <a:srgbClr val="C00000"/>
                </a:solidFill>
              </a:rPr>
              <a:t>WAS</a:t>
            </a:r>
            <a:r>
              <a:rPr lang="en-US" dirty="0" smtClean="0"/>
              <a:t> reduced </a:t>
            </a:r>
            <a:r>
              <a:rPr lang="en-US" dirty="0"/>
              <a:t>by 17</a:t>
            </a:r>
            <a:r>
              <a:rPr lang="en-US" dirty="0" smtClean="0"/>
              <a:t>%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C00000"/>
                </a:solidFill>
              </a:rPr>
              <a:t>BTW: maybe </a:t>
            </a:r>
            <a:r>
              <a:rPr lang="en-US" dirty="0" err="1" smtClean="0">
                <a:solidFill>
                  <a:srgbClr val="C00000"/>
                </a:solidFill>
              </a:rPr>
              <a:t>betterto</a:t>
            </a:r>
            <a:r>
              <a:rPr lang="en-US" dirty="0" smtClean="0">
                <a:solidFill>
                  <a:srgbClr val="C00000"/>
                </a:solidFill>
              </a:rPr>
              <a:t> say was 17% lower.. </a:t>
            </a:r>
            <a:br>
              <a:rPr lang="en-US" dirty="0" smtClean="0">
                <a:solidFill>
                  <a:srgbClr val="C00000"/>
                </a:solidFill>
              </a:rPr>
            </a:br>
            <a:r>
              <a:rPr lang="en-US" dirty="0" smtClean="0">
                <a:solidFill>
                  <a:srgbClr val="C00000"/>
                </a:solidFill>
              </a:rPr>
              <a:t>Reduced suggests CAUSATION. Are you OK with that?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3989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mph" presetSubtype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" dur="indefinite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0" dur="indefinite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2" dur="indefinite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3" dur="indefinite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5" dur="indefinite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6" dur="indefinite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8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9" dur="indefinite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1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2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202797" y="699673"/>
            <a:ext cx="941203" cy="301752"/>
          </a:xfrm>
        </p:spPr>
        <p:txBody>
          <a:bodyPr/>
          <a:lstStyle/>
          <a:p>
            <a:fld id="{CE8079A4-7AA8-4A4F-87E2-7781EC5097DD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139571" y="194854"/>
            <a:ext cx="29789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FF8600"/>
                </a:solidFill>
              </a:rPr>
              <a:t>Conclusions</a:t>
            </a:r>
            <a:endParaRPr lang="en-US" sz="4000" dirty="0">
              <a:solidFill>
                <a:srgbClr val="FF860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99485" l="299" r="89851">
                        <a14:foregroundMark x1="23582" y1="38144" x2="23582" y2="38144"/>
                        <a14:foregroundMark x1="25970" y1="36340" x2="25970" y2="36340"/>
                        <a14:foregroundMark x1="28060" y1="36082" x2="28060" y2="36082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895619" y="3830031"/>
            <a:ext cx="2614355" cy="3027969"/>
          </a:xfrm>
          <a:prstGeom prst="rect">
            <a:avLst/>
          </a:prstGeom>
        </p:spPr>
      </p:pic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93227" y="1001425"/>
            <a:ext cx="7315200" cy="3931822"/>
          </a:xfrm>
        </p:spPr>
        <p:txBody>
          <a:bodyPr>
            <a:normAutofit fontScale="85000" lnSpcReduction="20000"/>
          </a:bodyPr>
          <a:lstStyle/>
          <a:p>
            <a:pPr marL="45720" indent="0">
              <a:buNone/>
            </a:pPr>
            <a:endParaRPr lang="en-US" dirty="0"/>
          </a:p>
          <a:p>
            <a:r>
              <a:rPr lang="en-US" dirty="0" smtClean="0"/>
              <a:t>Banning smoking helps reduce second hand smoking</a:t>
            </a:r>
          </a:p>
          <a:p>
            <a:endParaRPr lang="en-US" dirty="0"/>
          </a:p>
          <a:p>
            <a:r>
              <a:rPr lang="en-US" dirty="0" smtClean="0"/>
              <a:t>Starts effecting public almost immediately and not just long term.</a:t>
            </a:r>
          </a:p>
          <a:p>
            <a:endParaRPr lang="en-US" dirty="0"/>
          </a:p>
          <a:p>
            <a:r>
              <a:rPr lang="en-US" dirty="0" smtClean="0"/>
              <a:t>The bans on smoking in public places can be caused </a:t>
            </a:r>
            <a:r>
              <a:rPr lang="en-US" dirty="0" smtClean="0">
                <a:solidFill>
                  <a:srgbClr val="C00000"/>
                </a:solidFill>
              </a:rPr>
              <a:t>???</a:t>
            </a:r>
            <a:r>
              <a:rPr lang="en-US" dirty="0" smtClean="0"/>
              <a:t> due </a:t>
            </a:r>
            <a:r>
              <a:rPr lang="en-US" dirty="0" smtClean="0"/>
              <a:t>to many parameters</a:t>
            </a:r>
            <a:r>
              <a:rPr lang="en-US" dirty="0" smtClean="0"/>
              <a:t>. </a:t>
            </a:r>
            <a:r>
              <a:rPr lang="en-US" dirty="0" smtClean="0">
                <a:solidFill>
                  <a:srgbClr val="C00000"/>
                </a:solidFill>
              </a:rPr>
              <a:t>I DON</a:t>
            </a:r>
            <a:r>
              <a:rPr lang="uk-UA" dirty="0" smtClean="0">
                <a:solidFill>
                  <a:srgbClr val="C00000"/>
                </a:solidFill>
              </a:rPr>
              <a:t>’</a:t>
            </a:r>
            <a:r>
              <a:rPr lang="en-US" dirty="0" smtClean="0">
                <a:solidFill>
                  <a:srgbClr val="C00000"/>
                </a:solidFill>
              </a:rPr>
              <a:t>T FOLLOW YOU </a:t>
            </a:r>
            <a:endParaRPr lang="en-US" dirty="0" smtClean="0">
              <a:solidFill>
                <a:srgbClr val="C00000"/>
              </a:solidFill>
            </a:endParaRPr>
          </a:p>
          <a:p>
            <a:endParaRPr lang="en-US" dirty="0"/>
          </a:p>
          <a:p>
            <a:r>
              <a:rPr lang="en-US" dirty="0" smtClean="0"/>
              <a:t>Therefore </a:t>
            </a:r>
            <a:r>
              <a:rPr lang="en-US" dirty="0" smtClean="0">
                <a:solidFill>
                  <a:srgbClr val="C00000"/>
                </a:solidFill>
              </a:rPr>
              <a:t>???</a:t>
            </a:r>
            <a:r>
              <a:rPr lang="en-US" dirty="0" smtClean="0"/>
              <a:t> meta-analysis </a:t>
            </a:r>
            <a:r>
              <a:rPr lang="en-US" dirty="0" smtClean="0"/>
              <a:t>is a logical method to pursue.</a:t>
            </a:r>
          </a:p>
          <a:p>
            <a:endParaRPr lang="en-US" dirty="0" smtClean="0"/>
          </a:p>
          <a:p>
            <a:pPr marL="45720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pPr marL="320040" lvl="1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FIRST 2 are surely the take home message</a:t>
            </a:r>
            <a:r>
              <a:rPr lang="is-IS" dirty="0" smtClean="0">
                <a:solidFill>
                  <a:srgbClr val="FF0000"/>
                </a:solidFill>
              </a:rPr>
              <a:t>… not the Method in last bullet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19745" y="5334000"/>
            <a:ext cx="23179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SHORT and SWEET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8895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Perspective">
  <a:themeElements>
    <a:clrScheme name="Perspective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erspec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Perspective.thmx</Template>
  <TotalTime>610</TotalTime>
  <Words>657</Words>
  <Application>Microsoft Macintosh PowerPoint</Application>
  <PresentationFormat>On-screen Show (4:3)</PresentationFormat>
  <Paragraphs>95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Wingdings</vt:lpstr>
      <vt:lpstr>Arial</vt:lpstr>
      <vt:lpstr>Perspective</vt:lpstr>
      <vt:lpstr>Public Smoking Bans: Good for the Heart?</vt:lpstr>
      <vt:lpstr>The Issue</vt:lpstr>
      <vt:lpstr>PowerPoint Presentation</vt:lpstr>
      <vt:lpstr>PowerPoint Presentation</vt:lpstr>
      <vt:lpstr>PowerPoint Presentation</vt:lpstr>
    </vt:vector>
  </TitlesOfParts>
  <Company>Concordia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Public Smoking Bans: Good for the Heart?</dc:title>
  <dc:creator>Parbhpreet Singh</dc:creator>
  <cp:lastModifiedBy>Microsoft Office User</cp:lastModifiedBy>
  <cp:revision>27</cp:revision>
  <dcterms:created xsi:type="dcterms:W3CDTF">2015-09-22T16:22:51Z</dcterms:created>
  <dcterms:modified xsi:type="dcterms:W3CDTF">2016-01-10T11:01:20Z</dcterms:modified>
</cp:coreProperties>
</file>