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9" r:id="rId3"/>
    <p:sldId id="280" r:id="rId4"/>
    <p:sldId id="261" r:id="rId5"/>
    <p:sldId id="262" r:id="rId6"/>
    <p:sldId id="264" r:id="rId7"/>
    <p:sldId id="266" r:id="rId8"/>
    <p:sldId id="267" r:id="rId9"/>
    <p:sldId id="268" r:id="rId10"/>
    <p:sldId id="269" r:id="rId11"/>
    <p:sldId id="289" r:id="rId12"/>
    <p:sldId id="284" r:id="rId13"/>
    <p:sldId id="285" r:id="rId14"/>
    <p:sldId id="288" r:id="rId15"/>
    <p:sldId id="286" r:id="rId16"/>
    <p:sldId id="287" r:id="rId17"/>
    <p:sldId id="270" r:id="rId18"/>
    <p:sldId id="271" r:id="rId19"/>
    <p:sldId id="272" r:id="rId20"/>
    <p:sldId id="273" r:id="rId21"/>
    <p:sldId id="274" r:id="rId22"/>
    <p:sldId id="282" r:id="rId23"/>
    <p:sldId id="275"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018"/>
  </p:normalViewPr>
  <p:slideViewPr>
    <p:cSldViewPr snapToGrid="0" snapToObjects="1">
      <p:cViewPr>
        <p:scale>
          <a:sx n="109" d="100"/>
          <a:sy n="109" d="100"/>
        </p:scale>
        <p:origin x="144"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8182B-0DD4-3344-A840-B61058B957BD}" type="datetimeFigureOut">
              <a:rPr lang="en-US" smtClean="0"/>
              <a:t>11/27/18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3DE71-C56E-4240-899D-CEC928BFAC7C}" type="slidenum">
              <a:rPr lang="en-US" smtClean="0"/>
              <a:t>‹#›</a:t>
            </a:fld>
            <a:endParaRPr lang="en-US"/>
          </a:p>
        </p:txBody>
      </p:sp>
    </p:spTree>
    <p:extLst>
      <p:ext uri="{BB962C8B-B14F-4D97-AF65-F5344CB8AC3E}">
        <p14:creationId xmlns:p14="http://schemas.microsoft.com/office/powerpoint/2010/main" val="121353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Text Box 2"/>
          <p:cNvSpPr>
            <a:spLocks noGrp="1" noChangeArrowheads="1"/>
          </p:cNvSpPr>
          <p:nvPr>
            <p:ph type="body" idx="1"/>
          </p:nvPr>
        </p:nvSpPr>
        <p:spPr bwMode="auto">
          <a:xfrm>
            <a:off x="695325" y="3460750"/>
            <a:ext cx="5559425" cy="2162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spAutoFit/>
          </a:bodyPr>
          <a:lstStyle/>
          <a:p>
            <a:endParaRPr lang="en-US" altLang="en-US" b="1" dirty="0" smtClean="0"/>
          </a:p>
        </p:txBody>
      </p:sp>
    </p:spTree>
    <p:extLst>
      <p:ext uri="{BB962C8B-B14F-4D97-AF65-F5344CB8AC3E}">
        <p14:creationId xmlns:p14="http://schemas.microsoft.com/office/powerpoint/2010/main" val="186834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Colors indicate the percentage of population in each country that receives fluoridated water, where the fluoridation is to levels recommended for preventing tooth decay. This includes both artificially and naturally fluoridated water.</a:t>
            </a:r>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21</a:t>
            </a:fld>
            <a:endParaRPr lang="en-US"/>
          </a:p>
        </p:txBody>
      </p:sp>
    </p:spTree>
    <p:extLst>
      <p:ext uri="{BB962C8B-B14F-4D97-AF65-F5344CB8AC3E}">
        <p14:creationId xmlns:p14="http://schemas.microsoft.com/office/powerpoint/2010/main" val="120475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22</a:t>
            </a:fld>
            <a:endParaRPr lang="en-US"/>
          </a:p>
        </p:txBody>
      </p:sp>
    </p:spTree>
    <p:extLst>
      <p:ext uri="{BB962C8B-B14F-4D97-AF65-F5344CB8AC3E}">
        <p14:creationId xmlns:p14="http://schemas.microsoft.com/office/powerpoint/2010/main" val="92432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Colorado brown stain, Colorado State Dental Association to invite Dr. Green </a:t>
            </a:r>
            <a:r>
              <a:rPr lang="en-US" sz="1200" b="0" i="0" kern="1200" dirty="0" err="1" smtClean="0">
                <a:solidFill>
                  <a:schemeClr val="tx1"/>
                </a:solidFill>
                <a:effectLst/>
                <a:latin typeface="+mn-lt"/>
                <a:ea typeface="+mn-ea"/>
                <a:cs typeface="+mn-cs"/>
              </a:rPr>
              <a:t>Vardiman</a:t>
            </a:r>
            <a:r>
              <a:rPr lang="en-US" sz="1200" b="0" i="0" kern="1200" dirty="0" smtClean="0">
                <a:solidFill>
                  <a:schemeClr val="tx1"/>
                </a:solidFill>
                <a:effectLst/>
                <a:latin typeface="+mn-lt"/>
                <a:ea typeface="+mn-ea"/>
                <a:cs typeface="+mn-cs"/>
              </a:rPr>
              <a:t> Black</a:t>
            </a:r>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3</a:t>
            </a:fld>
            <a:endParaRPr lang="en-US"/>
          </a:p>
        </p:txBody>
      </p:sp>
    </p:spTree>
    <p:extLst>
      <p:ext uri="{BB962C8B-B14F-4D97-AF65-F5344CB8AC3E}">
        <p14:creationId xmlns:p14="http://schemas.microsoft.com/office/powerpoint/2010/main" val="130683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assess the effects of six and a half years of fluoridation on children’s teeth and to determine the subsequent effects of reverting to an </a:t>
            </a:r>
            <a:r>
              <a:rPr lang="en-US" sz="1800" kern="1200" dirty="0" err="1" smtClean="0">
                <a:solidFill>
                  <a:schemeClr val="tx1"/>
                </a:solidFill>
                <a:effectLst/>
                <a:latin typeface="+mn-lt"/>
                <a:ea typeface="+mn-ea"/>
                <a:cs typeface="+mn-cs"/>
              </a:rPr>
              <a:t>unfluoridated</a:t>
            </a:r>
            <a:r>
              <a:rPr lang="en-US" sz="1800" kern="1200" dirty="0" smtClean="0">
                <a:solidFill>
                  <a:schemeClr val="tx1"/>
                </a:solidFill>
                <a:effectLst/>
                <a:latin typeface="+mn-lt"/>
                <a:ea typeface="+mn-ea"/>
                <a:cs typeface="+mn-cs"/>
              </a:rPr>
              <a:t> water supply.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11</a:t>
            </a:fld>
            <a:endParaRPr lang="en-US"/>
          </a:p>
        </p:txBody>
      </p:sp>
    </p:spTree>
    <p:extLst>
      <p:ext uri="{BB962C8B-B14F-4D97-AF65-F5344CB8AC3E}">
        <p14:creationId xmlns:p14="http://schemas.microsoft.com/office/powerpoint/2010/main" val="139300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distribution:</a:t>
            </a:r>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1956: None of the Kilmarnock children had any experience of fluoridation. </a:t>
            </a:r>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1961: After five years of fluoridation in Kilmarnock the teeth of children up to 5 years of age had had the full effects of fluoridation and the older children had not experienced the full effect. </a:t>
            </a:r>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1963:Allchildrenuptotheageof7yearshadexperiencedfluoridation from birth until 1962, when fluoridation ceased.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1968: Only the 6- and 7-year-old children had experienced some fluoridation of short duration.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12</a:t>
            </a:fld>
            <a:endParaRPr lang="en-US"/>
          </a:p>
        </p:txBody>
      </p:sp>
    </p:spTree>
    <p:extLst>
      <p:ext uri="{BB962C8B-B14F-4D97-AF65-F5344CB8AC3E}">
        <p14:creationId xmlns:p14="http://schemas.microsoft.com/office/powerpoint/2010/main" val="150662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temporary teeth begin to form before birth and their calcification is completed by one year of age.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13</a:t>
            </a:fld>
            <a:endParaRPr lang="en-US"/>
          </a:p>
        </p:txBody>
      </p:sp>
    </p:spTree>
    <p:extLst>
      <p:ext uri="{BB962C8B-B14F-4D97-AF65-F5344CB8AC3E}">
        <p14:creationId xmlns:p14="http://schemas.microsoft.com/office/powerpoint/2010/main" val="208699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temporary teeth begin to form before birth and their calcification is completed by one year of age.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14</a:t>
            </a:fld>
            <a:endParaRPr lang="en-US"/>
          </a:p>
        </p:txBody>
      </p:sp>
    </p:spTree>
    <p:extLst>
      <p:ext uri="{BB962C8B-B14F-4D97-AF65-F5344CB8AC3E}">
        <p14:creationId xmlns:p14="http://schemas.microsoft.com/office/powerpoint/2010/main" val="21160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permanent teeth develop over a period extending from birth to 12 years of age.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altLang="zh-CN" dirty="0" smtClean="0"/>
              <a:t>Not</a:t>
            </a:r>
            <a:r>
              <a:rPr lang="zh-CN" altLang="en-US" dirty="0" smtClean="0"/>
              <a:t> </a:t>
            </a:r>
            <a:r>
              <a:rPr lang="en-US" altLang="zh-CN" dirty="0" smtClean="0"/>
              <a:t>full</a:t>
            </a:r>
            <a:r>
              <a:rPr lang="zh-CN" altLang="en-US" dirty="0" smtClean="0"/>
              <a:t> </a:t>
            </a:r>
            <a:r>
              <a:rPr lang="en-US" altLang="zh-CN" dirty="0" smtClean="0"/>
              <a:t>effect,</a:t>
            </a:r>
            <a:r>
              <a:rPr lang="zh-CN" altLang="en-US" baseline="0" dirty="0" smtClean="0"/>
              <a:t> </a:t>
            </a:r>
            <a:r>
              <a:rPr lang="en-US" altLang="zh-CN" baseline="0" dirty="0" smtClean="0"/>
              <a:t>but</a:t>
            </a:r>
            <a:r>
              <a:rPr lang="zh-CN" altLang="en-US" baseline="0" dirty="0" smtClean="0"/>
              <a:t> </a:t>
            </a:r>
            <a:r>
              <a:rPr lang="en-US" altLang="zh-CN" baseline="0" dirty="0" smtClean="0"/>
              <a:t>exert</a:t>
            </a:r>
            <a:r>
              <a:rPr lang="zh-CN" altLang="en-US" baseline="0" dirty="0" smtClean="0"/>
              <a:t> </a:t>
            </a:r>
            <a:r>
              <a:rPr lang="en-US" altLang="zh-CN" baseline="0" dirty="0" smtClean="0"/>
              <a:t>some</a:t>
            </a:r>
            <a:r>
              <a:rPr lang="zh-CN" altLang="en-US" baseline="0" dirty="0" smtClean="0"/>
              <a:t> </a:t>
            </a:r>
            <a:r>
              <a:rPr lang="en-US" altLang="zh-CN" baseline="0" dirty="0" smtClean="0"/>
              <a:t>influence</a:t>
            </a:r>
            <a:r>
              <a:rPr lang="zh-CN" alt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15</a:t>
            </a:fld>
            <a:endParaRPr lang="en-US"/>
          </a:p>
        </p:txBody>
      </p:sp>
    </p:spTree>
    <p:extLst>
      <p:ext uri="{BB962C8B-B14F-4D97-AF65-F5344CB8AC3E}">
        <p14:creationId xmlns:p14="http://schemas.microsoft.com/office/powerpoint/2010/main" val="72740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smtClean="0">
                <a:solidFill>
                  <a:schemeClr val="tx1"/>
                </a:solidFill>
                <a:effectLst/>
                <a:latin typeface="+mn-lt"/>
                <a:ea typeface="+mn-ea"/>
                <a:cs typeface="+mn-cs"/>
              </a:rPr>
              <a:t>permanent teeth develop over a period extending from birth to 12 years of age.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Both"/>
              <a:tabLst/>
              <a:defRPr/>
            </a:pPr>
            <a:r>
              <a:rPr lang="en-US" altLang="zh-CN" dirty="0" smtClean="0"/>
              <a:t>Not</a:t>
            </a:r>
            <a:r>
              <a:rPr lang="zh-CN" altLang="en-US" dirty="0" smtClean="0"/>
              <a:t> </a:t>
            </a:r>
            <a:r>
              <a:rPr lang="en-US" altLang="zh-CN" dirty="0" smtClean="0"/>
              <a:t>full</a:t>
            </a:r>
            <a:r>
              <a:rPr lang="zh-CN" altLang="en-US" dirty="0" smtClean="0"/>
              <a:t> </a:t>
            </a:r>
            <a:r>
              <a:rPr lang="en-US" altLang="zh-CN" dirty="0" smtClean="0"/>
              <a:t>effect,</a:t>
            </a:r>
            <a:r>
              <a:rPr lang="zh-CN" altLang="en-US" baseline="0" dirty="0" smtClean="0"/>
              <a:t> </a:t>
            </a:r>
            <a:r>
              <a:rPr lang="en-US" altLang="zh-CN" baseline="0" dirty="0" smtClean="0"/>
              <a:t>but</a:t>
            </a:r>
            <a:r>
              <a:rPr lang="zh-CN" altLang="en-US" baseline="0" dirty="0" smtClean="0"/>
              <a:t> </a:t>
            </a:r>
            <a:r>
              <a:rPr lang="en-US" altLang="zh-CN" baseline="0" dirty="0" smtClean="0"/>
              <a:t>exert</a:t>
            </a:r>
            <a:r>
              <a:rPr lang="zh-CN" altLang="en-US" baseline="0" dirty="0" smtClean="0"/>
              <a:t> </a:t>
            </a:r>
            <a:r>
              <a:rPr lang="en-US" altLang="zh-CN" baseline="0" dirty="0" smtClean="0"/>
              <a:t>some</a:t>
            </a:r>
            <a:r>
              <a:rPr lang="zh-CN" altLang="en-US" baseline="0" dirty="0" smtClean="0"/>
              <a:t> </a:t>
            </a:r>
            <a:r>
              <a:rPr lang="en-US" altLang="zh-CN" baseline="0" dirty="0" smtClean="0"/>
              <a:t>influence</a:t>
            </a:r>
            <a:r>
              <a:rPr lang="zh-CN" alt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16</a:t>
            </a:fld>
            <a:endParaRPr lang="en-US"/>
          </a:p>
        </p:txBody>
      </p:sp>
    </p:spTree>
    <p:extLst>
      <p:ext uri="{BB962C8B-B14F-4D97-AF65-F5344CB8AC3E}">
        <p14:creationId xmlns:p14="http://schemas.microsoft.com/office/powerpoint/2010/main" val="101224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combined this information with 8 Census variables into a single deprivation index</a:t>
            </a:r>
          </a:p>
          <a:p>
            <a:r>
              <a:rPr lang="en-US" sz="1200" b="0" i="0" kern="1200" dirty="0" smtClean="0">
                <a:solidFill>
                  <a:schemeClr val="tx1"/>
                </a:solidFill>
                <a:effectLst/>
                <a:latin typeface="+mn-lt"/>
                <a:ea typeface="+mn-ea"/>
                <a:cs typeface="+mn-cs"/>
              </a:rPr>
              <a:t>A positive score equates with deprivation, demand for primary care </a:t>
            </a:r>
            <a:endParaRPr lang="en-US" dirty="0"/>
          </a:p>
        </p:txBody>
      </p:sp>
      <p:sp>
        <p:nvSpPr>
          <p:cNvPr id="4" name="Slide Number Placeholder 3"/>
          <p:cNvSpPr>
            <a:spLocks noGrp="1"/>
          </p:cNvSpPr>
          <p:nvPr>
            <p:ph type="sldNum" sz="quarter" idx="10"/>
          </p:nvPr>
        </p:nvSpPr>
        <p:spPr/>
        <p:txBody>
          <a:bodyPr/>
          <a:lstStyle/>
          <a:p>
            <a:fld id="{1A53DE71-C56E-4240-899D-CEC928BFAC7C}" type="slidenum">
              <a:rPr lang="en-US" smtClean="0"/>
              <a:t>18</a:t>
            </a:fld>
            <a:endParaRPr lang="en-US"/>
          </a:p>
        </p:txBody>
      </p:sp>
    </p:spTree>
    <p:extLst>
      <p:ext uri="{BB962C8B-B14F-4D97-AF65-F5344CB8AC3E}">
        <p14:creationId xmlns:p14="http://schemas.microsoft.com/office/powerpoint/2010/main" val="20600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2D6CD3-2DC5-4B47-ABFD-9E099B7970B0}"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113999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D6CD3-2DC5-4B47-ABFD-9E099B7970B0}"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2428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D6CD3-2DC5-4B47-ABFD-9E099B7970B0}"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184996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grayscl/>
            <a:extLst>
              <a:ext uri="{28A0092B-C50C-407E-A947-70E740481C1C}">
                <a14:useLocalDpi xmlns:a14="http://schemas.microsoft.com/office/drawing/2010/main" val="0"/>
              </a:ext>
            </a:extLst>
          </a:blip>
          <a:srcRect l="23999" t="6404" r="16798" b="1910"/>
          <a:stretch>
            <a:fillRect/>
          </a:stretch>
        </p:blipFill>
        <p:spPr bwMode="auto">
          <a:xfrm>
            <a:off x="0" y="1"/>
            <a:ext cx="7518400" cy="630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utoShape 2"/>
          <p:cNvSpPr>
            <a:spLocks noChangeArrowheads="1"/>
          </p:cNvSpPr>
          <p:nvPr userDrawn="1"/>
        </p:nvSpPr>
        <p:spPr bwMode="auto">
          <a:xfrm>
            <a:off x="6479117" y="620713"/>
            <a:ext cx="4417483" cy="3954462"/>
          </a:xfrm>
          <a:prstGeom prst="roundRect">
            <a:avLst>
              <a:gd name="adj" fmla="val 51"/>
            </a:avLst>
          </a:prstGeom>
          <a:solidFill>
            <a:schemeClr val="bg1">
              <a:lumMod val="95000"/>
            </a:schemeClr>
          </a:solidFill>
          <a:ln w="9525">
            <a:noFill/>
            <a:round/>
            <a:headEnd/>
            <a:tailEnd/>
          </a:ln>
        </p:spPr>
        <p:txBody>
          <a:bodyPr wrap="none" anchor="ctr"/>
          <a:lstStyle/>
          <a:p>
            <a:pPr eaLnBrk="0" hangingPunct="0">
              <a:defRPr/>
            </a:pPr>
            <a:endParaRPr lang="en-US" sz="1800">
              <a:latin typeface="Calibri" pitchFamily="34" charset="0"/>
            </a:endParaRPr>
          </a:p>
        </p:txBody>
      </p:sp>
      <p:sp>
        <p:nvSpPr>
          <p:cNvPr id="4" name="AutoShape 3"/>
          <p:cNvSpPr>
            <a:spLocks noChangeArrowheads="1"/>
          </p:cNvSpPr>
          <p:nvPr userDrawn="1"/>
        </p:nvSpPr>
        <p:spPr bwMode="auto">
          <a:xfrm>
            <a:off x="4847167" y="3743325"/>
            <a:ext cx="2844800" cy="2133600"/>
          </a:xfrm>
          <a:prstGeom prst="roundRect">
            <a:avLst>
              <a:gd name="adj" fmla="val 74"/>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1684" y="3940175"/>
            <a:ext cx="24384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6607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D6CD3-2DC5-4B47-ABFD-9E099B7970B0}"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21648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D6CD3-2DC5-4B47-ABFD-9E099B7970B0}"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64797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D6CD3-2DC5-4B47-ABFD-9E099B7970B0}"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70517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D6CD3-2DC5-4B47-ABFD-9E099B7970B0}" type="datetimeFigureOut">
              <a:rPr lang="en-US" smtClean="0"/>
              <a:t>11/27/18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209062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2D6CD3-2DC5-4B47-ABFD-9E099B7970B0}" type="datetimeFigureOut">
              <a:rPr lang="en-US" smtClean="0"/>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208718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D6CD3-2DC5-4B47-ABFD-9E099B7970B0}" type="datetimeFigureOut">
              <a:rPr lang="en-US" smtClean="0"/>
              <a:t>11/27/18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11621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D6CD3-2DC5-4B47-ABFD-9E099B7970B0}"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115340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D6CD3-2DC5-4B47-ABFD-9E099B7970B0}"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BCA88-BB96-1C41-9C98-85CFFC48763B}" type="slidenum">
              <a:rPr lang="en-US" smtClean="0"/>
              <a:t>‹#›</a:t>
            </a:fld>
            <a:endParaRPr lang="en-US"/>
          </a:p>
        </p:txBody>
      </p:sp>
    </p:spTree>
    <p:extLst>
      <p:ext uri="{BB962C8B-B14F-4D97-AF65-F5344CB8AC3E}">
        <p14:creationId xmlns:p14="http://schemas.microsoft.com/office/powerpoint/2010/main" val="2133059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D6CD3-2DC5-4B47-ABFD-9E099B7970B0}" type="datetimeFigureOut">
              <a:rPr lang="en-US" smtClean="0"/>
              <a:t>11/27/18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BCA88-BB96-1C41-9C98-85CFFC48763B}" type="slidenum">
              <a:rPr lang="en-US" smtClean="0"/>
              <a:t>‹#›</a:t>
            </a:fld>
            <a:endParaRPr lang="en-US"/>
          </a:p>
        </p:txBody>
      </p:sp>
    </p:spTree>
    <p:extLst>
      <p:ext uri="{BB962C8B-B14F-4D97-AF65-F5344CB8AC3E}">
        <p14:creationId xmlns:p14="http://schemas.microsoft.com/office/powerpoint/2010/main" val="1935064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7731382" y="5141147"/>
            <a:ext cx="3842310" cy="710067"/>
          </a:xfrm>
          <a:prstGeom prst="rect">
            <a:avLst/>
          </a:prstGeom>
          <a:noFill/>
          <a:ln w="9525">
            <a:noFill/>
            <a:miter lim="800000"/>
            <a:headEnd/>
            <a:tailEnd/>
          </a:ln>
        </p:spPr>
        <p:txBody>
          <a:bodyPr wrap="square" lIns="90000" tIns="46800" rIns="90000" bIns="46800">
            <a:spAutoFit/>
          </a:bodyPr>
          <a:lstStyle/>
          <a:p>
            <a:r>
              <a:rPr lang="en-CA" sz="2000" dirty="0" smtClean="0"/>
              <a:t>Mainly based on Janie </a:t>
            </a:r>
            <a:r>
              <a:rPr lang="en-CA" sz="2000" dirty="0" err="1" smtClean="0"/>
              <a:t>Coulombe’s</a:t>
            </a:r>
            <a:r>
              <a:rPr lang="en-CA" sz="2000" dirty="0" smtClean="0"/>
              <a:t> PPT in 2016</a:t>
            </a:r>
            <a:endParaRPr lang="en-CA" sz="2000" dirty="0"/>
          </a:p>
        </p:txBody>
      </p:sp>
      <p:sp>
        <p:nvSpPr>
          <p:cNvPr id="6" name="TextBox 4"/>
          <p:cNvSpPr txBox="1">
            <a:spLocks noChangeArrowheads="1"/>
          </p:cNvSpPr>
          <p:nvPr/>
        </p:nvSpPr>
        <p:spPr bwMode="auto">
          <a:xfrm>
            <a:off x="1630018" y="612536"/>
            <a:ext cx="9263270" cy="1938992"/>
          </a:xfrm>
          <a:prstGeom prst="rect">
            <a:avLst/>
          </a:prstGeom>
          <a:solidFill>
            <a:schemeClr val="bg1"/>
          </a:solidFill>
          <a:ln w="952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6000" i="1" dirty="0" smtClean="0"/>
              <a:t>The History Of Water</a:t>
            </a:r>
            <a:r>
              <a:rPr lang="en-CA" sz="6000" i="1" dirty="0"/>
              <a:t/>
            </a:r>
            <a:br>
              <a:rPr lang="en-CA" sz="6000" i="1" dirty="0"/>
            </a:br>
            <a:r>
              <a:rPr lang="en-CA" sz="6000" i="1" dirty="0" smtClean="0"/>
              <a:t>Fluoridation</a:t>
            </a:r>
            <a:r>
              <a:rPr lang="en-US" sz="6000" b="1" i="1" dirty="0" smtClean="0">
                <a:latin typeface="+mj-lt"/>
              </a:rPr>
              <a:t>  </a:t>
            </a:r>
            <a:endParaRPr lang="en-US" sz="6000" b="1" i="1" dirty="0">
              <a:latin typeface="+mj-lt"/>
            </a:endParaRPr>
          </a:p>
        </p:txBody>
      </p:sp>
      <p:sp>
        <p:nvSpPr>
          <p:cNvPr id="9" name="Text Box 10"/>
          <p:cNvSpPr txBox="1">
            <a:spLocks noChangeArrowheads="1"/>
          </p:cNvSpPr>
          <p:nvPr/>
        </p:nvSpPr>
        <p:spPr bwMode="auto">
          <a:xfrm>
            <a:off x="7336054" y="4760401"/>
            <a:ext cx="2022218" cy="380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lnSpc>
                <a:spcPct val="93000"/>
              </a:lnSpc>
              <a:buClr>
                <a:srgbClr val="668174"/>
              </a:buClr>
              <a:buSzPct val="100000"/>
              <a:buFont typeface="Arial" charset="0"/>
              <a:buNone/>
              <a:defRPr/>
            </a:pPr>
            <a:r>
              <a:rPr lang="en-US" sz="2000" b="1" dirty="0" err="1" smtClean="0">
                <a:latin typeface="+mj-lt"/>
                <a:cs typeface="Times New Roman" pitchFamily="18" charset="0"/>
              </a:rPr>
              <a:t>Shuo</a:t>
            </a:r>
            <a:r>
              <a:rPr lang="en-US" sz="2000" b="1" dirty="0" smtClean="0">
                <a:latin typeface="+mj-lt"/>
                <a:cs typeface="Times New Roman" pitchFamily="18" charset="0"/>
              </a:rPr>
              <a:t> Sun</a:t>
            </a:r>
            <a:endParaRPr lang="en-US" sz="2000" b="1" dirty="0">
              <a:latin typeface="+mj-lt"/>
              <a:cs typeface="Times New Roman" pitchFamily="18" charset="0"/>
            </a:endParaRPr>
          </a:p>
        </p:txBody>
      </p:sp>
    </p:spTree>
    <p:extLst>
      <p:ext uri="{BB962C8B-B14F-4D97-AF65-F5344CB8AC3E}">
        <p14:creationId xmlns:p14="http://schemas.microsoft.com/office/powerpoint/2010/main" val="12611045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60000">
            <a:off x="2374409" y="897503"/>
            <a:ext cx="7175829" cy="5235992"/>
          </a:xfrm>
          <a:prstGeom prst="rect">
            <a:avLst/>
          </a:prstGeom>
        </p:spPr>
      </p:pic>
    </p:spTree>
    <p:extLst>
      <p:ext uri="{BB962C8B-B14F-4D97-AF65-F5344CB8AC3E}">
        <p14:creationId xmlns:p14="http://schemas.microsoft.com/office/powerpoint/2010/main" val="95160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7971" y="434109"/>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The Kilmarnock Studies</a:t>
            </a:r>
            <a:endParaRPr lang="en-CA" dirty="0"/>
          </a:p>
        </p:txBody>
      </p:sp>
      <p:sp>
        <p:nvSpPr>
          <p:cNvPr id="2" name="TextBox 1"/>
          <p:cNvSpPr txBox="1"/>
          <p:nvPr/>
        </p:nvSpPr>
        <p:spPr>
          <a:xfrm>
            <a:off x="794328" y="2031769"/>
            <a:ext cx="7625772" cy="2677656"/>
          </a:xfrm>
          <a:prstGeom prst="rect">
            <a:avLst/>
          </a:prstGeom>
          <a:noFill/>
        </p:spPr>
        <p:txBody>
          <a:bodyPr wrap="square" rtlCol="0">
            <a:spAutoFit/>
          </a:bodyPr>
          <a:lstStyle/>
          <a:p>
            <a:pPr marL="285750" indent="-285750">
              <a:buFont typeface="Arial" charset="0"/>
              <a:buChar char="•"/>
            </a:pPr>
            <a:r>
              <a:rPr lang="en-US" sz="2400" dirty="0" smtClean="0"/>
              <a:t>Fluoridation began in April </a:t>
            </a:r>
            <a:r>
              <a:rPr lang="en-US" sz="2400" b="1" dirty="0" smtClean="0"/>
              <a:t>1956</a:t>
            </a:r>
            <a:r>
              <a:rPr lang="en-US" sz="2400" dirty="0" smtClean="0"/>
              <a:t>, ceased in October </a:t>
            </a:r>
            <a:r>
              <a:rPr lang="en-US" sz="2400" b="1" dirty="0" smtClean="0"/>
              <a:t>1962</a:t>
            </a:r>
          </a:p>
          <a:p>
            <a:pPr marL="285750" indent="-285750">
              <a:buFont typeface="Arial" charset="0"/>
              <a:buChar char="•"/>
            </a:pPr>
            <a:endParaRPr lang="en-US" sz="2400" dirty="0"/>
          </a:p>
          <a:p>
            <a:pPr marL="285750" indent="-285750">
              <a:buFont typeface="Arial" charset="0"/>
              <a:buChar char="•"/>
            </a:pPr>
            <a:r>
              <a:rPr lang="en-US" sz="2400" dirty="0" smtClean="0"/>
              <a:t>Samples of children in age range 3-14 were examined annually in </a:t>
            </a:r>
            <a:r>
              <a:rPr lang="en-US" altLang="zh-CN" sz="2400" dirty="0" smtClean="0"/>
              <a:t>K</a:t>
            </a:r>
            <a:r>
              <a:rPr lang="en-US" sz="2400" dirty="0" smtClean="0"/>
              <a:t>ilmarnock </a:t>
            </a:r>
            <a:r>
              <a:rPr lang="en-US" altLang="zh-CN" sz="2400" dirty="0" smtClean="0"/>
              <a:t>(treatment)</a:t>
            </a:r>
            <a:r>
              <a:rPr lang="en-US" sz="2400" dirty="0" smtClean="0"/>
              <a:t> with comparable samples in </a:t>
            </a:r>
            <a:r>
              <a:rPr lang="en-US" sz="2400" dirty="0" err="1" smtClean="0"/>
              <a:t>Ayr</a:t>
            </a:r>
            <a:r>
              <a:rPr lang="en-US" sz="2400" dirty="0" smtClean="0"/>
              <a:t> </a:t>
            </a:r>
            <a:r>
              <a:rPr lang="en-US" altLang="zh-CN" sz="2400" dirty="0" smtClean="0"/>
              <a:t>(control)</a:t>
            </a:r>
          </a:p>
          <a:p>
            <a:pPr marL="285750" indent="-285750">
              <a:buFont typeface="Arial" charset="0"/>
              <a:buChar char="•"/>
            </a:pPr>
            <a:endParaRPr lang="en-US" sz="2400" dirty="0"/>
          </a:p>
          <a:p>
            <a:pPr marL="285750" indent="-285750">
              <a:buFont typeface="Arial" charset="0"/>
              <a:buChar char="•"/>
            </a:pP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300" y="1851129"/>
            <a:ext cx="2260600" cy="3359816"/>
          </a:xfrm>
          <a:prstGeom prst="rect">
            <a:avLst/>
          </a:prstGeom>
        </p:spPr>
      </p:pic>
    </p:spTree>
    <p:extLst>
      <p:ext uri="{BB962C8B-B14F-4D97-AF65-F5344CB8AC3E}">
        <p14:creationId xmlns:p14="http://schemas.microsoft.com/office/powerpoint/2010/main" val="205953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246" y="1246909"/>
            <a:ext cx="7758546" cy="5143692"/>
          </a:xfrm>
          <a:prstGeom prst="rect">
            <a:avLst/>
          </a:prstGeom>
        </p:spPr>
      </p:pic>
      <p:sp>
        <p:nvSpPr>
          <p:cNvPr id="3" name="Title 1"/>
          <p:cNvSpPr txBox="1">
            <a:spLocks/>
          </p:cNvSpPr>
          <p:nvPr/>
        </p:nvSpPr>
        <p:spPr>
          <a:xfrm>
            <a:off x="149044" y="223796"/>
            <a:ext cx="9875520" cy="102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The Kilmarnock Studies</a:t>
            </a:r>
            <a:endParaRPr lang="en-CA" dirty="0"/>
          </a:p>
        </p:txBody>
      </p:sp>
    </p:spTree>
    <p:extLst>
      <p:ext uri="{BB962C8B-B14F-4D97-AF65-F5344CB8AC3E}">
        <p14:creationId xmlns:p14="http://schemas.microsoft.com/office/powerpoint/2010/main" val="2126204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9044" y="223796"/>
            <a:ext cx="9875520" cy="102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The Kilmarnock Studies</a:t>
            </a:r>
            <a:r>
              <a:rPr lang="zh-CN" altLang="en-US" dirty="0" smtClean="0"/>
              <a:t> </a:t>
            </a:r>
            <a:r>
              <a:rPr lang="en-US" altLang="zh-CN" dirty="0" smtClean="0"/>
              <a:t>(Temporary Teeth)</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819" y="1147992"/>
            <a:ext cx="7538381" cy="5543753"/>
          </a:xfrm>
          <a:prstGeom prst="rect">
            <a:avLst/>
          </a:prstGeom>
        </p:spPr>
      </p:pic>
    </p:spTree>
    <p:extLst>
      <p:ext uri="{BB962C8B-B14F-4D97-AF65-F5344CB8AC3E}">
        <p14:creationId xmlns:p14="http://schemas.microsoft.com/office/powerpoint/2010/main" val="199594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9044" y="223796"/>
            <a:ext cx="9875520" cy="102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The Kilmarnock Studies</a:t>
            </a:r>
            <a:r>
              <a:rPr lang="zh-CN" altLang="en-US" dirty="0" smtClean="0"/>
              <a:t> </a:t>
            </a:r>
            <a:r>
              <a:rPr lang="en-US" altLang="zh-CN" dirty="0" smtClean="0"/>
              <a:t>(Temporary Teeth)</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71" y="1246909"/>
            <a:ext cx="10469419" cy="4904694"/>
          </a:xfrm>
          <a:prstGeom prst="rect">
            <a:avLst/>
          </a:prstGeom>
        </p:spPr>
      </p:pic>
    </p:spTree>
    <p:extLst>
      <p:ext uri="{BB962C8B-B14F-4D97-AF65-F5344CB8AC3E}">
        <p14:creationId xmlns:p14="http://schemas.microsoft.com/office/powerpoint/2010/main" val="228471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9044" y="223796"/>
            <a:ext cx="9875520" cy="102311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The Kilmarnock Studies</a:t>
            </a:r>
          </a:p>
          <a:p>
            <a:r>
              <a:rPr lang="en-CA" dirty="0" smtClean="0"/>
              <a:t>(</a:t>
            </a:r>
            <a:r>
              <a:rPr lang="en-CA" dirty="0"/>
              <a:t>Permanent </a:t>
            </a:r>
            <a:r>
              <a:rPr lang="en-CA" dirty="0" smtClean="0"/>
              <a:t>Teeth</a:t>
            </a:r>
            <a:r>
              <a:rPr lang="en-CA"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90" y="1246909"/>
            <a:ext cx="4829464" cy="502716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435"/>
          <a:stretch/>
        </p:blipFill>
        <p:spPr>
          <a:xfrm>
            <a:off x="5956301" y="99105"/>
            <a:ext cx="5639955" cy="6634204"/>
          </a:xfrm>
          <a:prstGeom prst="rect">
            <a:avLst/>
          </a:prstGeom>
        </p:spPr>
      </p:pic>
    </p:spTree>
    <p:extLst>
      <p:ext uri="{BB962C8B-B14F-4D97-AF65-F5344CB8AC3E}">
        <p14:creationId xmlns:p14="http://schemas.microsoft.com/office/powerpoint/2010/main" val="1759224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7944" y="287296"/>
            <a:ext cx="9875520" cy="102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The Kilmarnock Studies (Permanent Teeth</a:t>
            </a:r>
            <a:r>
              <a:rPr lang="en-CA"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18" y="1436843"/>
            <a:ext cx="10058400" cy="5421157"/>
          </a:xfrm>
          <a:prstGeom prst="rect">
            <a:avLst/>
          </a:prstGeom>
        </p:spPr>
      </p:pic>
    </p:spTree>
    <p:extLst>
      <p:ext uri="{BB962C8B-B14F-4D97-AF65-F5344CB8AC3E}">
        <p14:creationId xmlns:p14="http://schemas.microsoft.com/office/powerpoint/2010/main" val="1872831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148" y="2921471"/>
            <a:ext cx="9875520" cy="1356360"/>
          </a:xfrm>
        </p:spPr>
        <p:txBody>
          <a:bodyPr/>
          <a:lstStyle/>
          <a:p>
            <a:r>
              <a:rPr lang="en-CA" dirty="0"/>
              <a:t>And since then…</a:t>
            </a:r>
          </a:p>
        </p:txBody>
      </p:sp>
      <p:pic>
        <p:nvPicPr>
          <p:cNvPr id="2050" name="Picture 2" descr="Résultats de recherche d'images pour « clock pic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228" y="990918"/>
            <a:ext cx="2679853" cy="267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58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29" y="729424"/>
            <a:ext cx="9875520" cy="1356360"/>
          </a:xfrm>
        </p:spPr>
        <p:txBody>
          <a:bodyPr/>
          <a:lstStyle/>
          <a:p>
            <a:r>
              <a:rPr lang="en-CA" dirty="0"/>
              <a:t>In relation with the social</a:t>
            </a:r>
            <a:br>
              <a:rPr lang="en-CA" dirty="0"/>
            </a:br>
            <a:r>
              <a:rPr lang="en-CA" dirty="0"/>
              <a:t> status (1991)</a:t>
            </a:r>
          </a:p>
        </p:txBody>
      </p:sp>
      <p:pic>
        <p:nvPicPr>
          <p:cNvPr id="4" name="Picture 3"/>
          <p:cNvPicPr>
            <a:picLocks noChangeAspect="1"/>
          </p:cNvPicPr>
          <p:nvPr/>
        </p:nvPicPr>
        <p:blipFill>
          <a:blip r:embed="rId3"/>
          <a:stretch>
            <a:fillRect/>
          </a:stretch>
        </p:blipFill>
        <p:spPr>
          <a:xfrm>
            <a:off x="7091680" y="612584"/>
            <a:ext cx="4378855" cy="3639923"/>
          </a:xfrm>
          <a:prstGeom prst="rect">
            <a:avLst/>
          </a:prstGeom>
        </p:spPr>
      </p:pic>
      <p:sp>
        <p:nvSpPr>
          <p:cNvPr id="3" name="TextBox 2"/>
          <p:cNvSpPr txBox="1"/>
          <p:nvPr/>
        </p:nvSpPr>
        <p:spPr>
          <a:xfrm>
            <a:off x="767029" y="2622614"/>
            <a:ext cx="4522392" cy="2862322"/>
          </a:xfrm>
          <a:prstGeom prst="rect">
            <a:avLst/>
          </a:prstGeom>
          <a:noFill/>
        </p:spPr>
        <p:txBody>
          <a:bodyPr wrap="none" rtlCol="0">
            <a:spAutoFit/>
          </a:bodyPr>
          <a:lstStyle/>
          <a:p>
            <a:pPr marL="285750" indent="-285750">
              <a:buFont typeface="Arial" panose="020B0604020202020204" pitchFamily="34" charset="0"/>
              <a:buChar char="•"/>
            </a:pPr>
            <a:r>
              <a:rPr lang="en-CA" dirty="0"/>
              <a:t>NHS dental surveys in 5 years old</a:t>
            </a:r>
          </a:p>
          <a:p>
            <a:endParaRPr lang="en-CA" dirty="0"/>
          </a:p>
          <a:p>
            <a:pPr marL="285750" indent="-285750">
              <a:buFont typeface="Arial" panose="020B0604020202020204" pitchFamily="34" charset="0"/>
              <a:buChar char="•"/>
            </a:pPr>
            <a:r>
              <a:rPr lang="en-CA" dirty="0"/>
              <a:t>1991 census – electoral wards in </a:t>
            </a:r>
          </a:p>
          <a:p>
            <a:r>
              <a:rPr lang="en-CA" dirty="0"/>
              <a:t>      Hartlepool, Newcastle and North Tyneside </a:t>
            </a:r>
          </a:p>
          <a:p>
            <a:r>
              <a:rPr lang="en-CA" dirty="0"/>
              <a:t>      (Fluoridated), and Salford, Trafford (Non)</a:t>
            </a:r>
          </a:p>
          <a:p>
            <a:endParaRPr lang="en-CA" dirty="0"/>
          </a:p>
          <a:p>
            <a:pPr marL="285750" indent="-285750">
              <a:buFont typeface="Arial" panose="020B0604020202020204" pitchFamily="34" charset="0"/>
              <a:buChar char="•"/>
            </a:pPr>
            <a:r>
              <a:rPr lang="en-CA" dirty="0"/>
              <a:t>N=10,004 children</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Ward tooth decay score vs </a:t>
            </a:r>
            <a:r>
              <a:rPr lang="en-CA" dirty="0" err="1"/>
              <a:t>Jarman</a:t>
            </a:r>
            <a:r>
              <a:rPr lang="en-CA" dirty="0"/>
              <a:t> score</a:t>
            </a:r>
          </a:p>
          <a:p>
            <a:r>
              <a:rPr lang="en-CA" dirty="0"/>
              <a:t>      (underprivileged area score)</a:t>
            </a:r>
          </a:p>
        </p:txBody>
      </p:sp>
      <p:pic>
        <p:nvPicPr>
          <p:cNvPr id="5" name="Picture 4"/>
          <p:cNvPicPr>
            <a:picLocks noChangeAspect="1"/>
          </p:cNvPicPr>
          <p:nvPr/>
        </p:nvPicPr>
        <p:blipFill>
          <a:blip r:embed="rId4"/>
          <a:stretch>
            <a:fillRect/>
          </a:stretch>
        </p:blipFill>
        <p:spPr>
          <a:xfrm>
            <a:off x="5486295" y="4369347"/>
            <a:ext cx="5984240" cy="1853813"/>
          </a:xfrm>
          <a:prstGeom prst="rect">
            <a:avLst/>
          </a:prstGeom>
        </p:spPr>
      </p:pic>
    </p:spTree>
    <p:extLst>
      <p:ext uri="{BB962C8B-B14F-4D97-AF65-F5344CB8AC3E}">
        <p14:creationId xmlns:p14="http://schemas.microsoft.com/office/powerpoint/2010/main" val="164508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77" y="345650"/>
            <a:ext cx="9875520" cy="1356360"/>
          </a:xfrm>
        </p:spPr>
        <p:txBody>
          <a:bodyPr/>
          <a:lstStyle/>
          <a:p>
            <a:r>
              <a:rPr lang="en-CA" dirty="0"/>
              <a:t>CMAJ – Canada (past and present) </a:t>
            </a:r>
          </a:p>
        </p:txBody>
      </p:sp>
      <p:pic>
        <p:nvPicPr>
          <p:cNvPr id="4" name="Picture 3"/>
          <p:cNvPicPr>
            <a:picLocks noChangeAspect="1"/>
          </p:cNvPicPr>
          <p:nvPr/>
        </p:nvPicPr>
        <p:blipFill>
          <a:blip r:embed="rId2"/>
          <a:stretch>
            <a:fillRect/>
          </a:stretch>
        </p:blipFill>
        <p:spPr>
          <a:xfrm>
            <a:off x="2049946" y="1393552"/>
            <a:ext cx="8155896" cy="4852078"/>
          </a:xfrm>
          <a:prstGeom prst="rect">
            <a:avLst/>
          </a:prstGeom>
        </p:spPr>
      </p:pic>
      <p:sp>
        <p:nvSpPr>
          <p:cNvPr id="3" name="Rectangle 2"/>
          <p:cNvSpPr/>
          <p:nvPr/>
        </p:nvSpPr>
        <p:spPr>
          <a:xfrm>
            <a:off x="2049946" y="3897086"/>
            <a:ext cx="8155896" cy="239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96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40557" y="1733276"/>
            <a:ext cx="10897385" cy="4556288"/>
          </a:xfrm>
        </p:spPr>
        <p:txBody>
          <a:bodyPr>
            <a:normAutofit/>
          </a:bodyPr>
          <a:lstStyle/>
          <a:p>
            <a:pPr marL="0" indent="0">
              <a:spcAft>
                <a:spcPts val="1800"/>
              </a:spcAft>
              <a:buNone/>
            </a:pPr>
            <a:r>
              <a:rPr lang="en-US" altLang="en-US" sz="4000" dirty="0">
                <a:solidFill>
                  <a:schemeClr val="tx1"/>
                </a:solidFill>
              </a:rPr>
              <a:t>Two stories unfolded over more than 50 years:</a:t>
            </a:r>
            <a:endParaRPr lang="en-CA" sz="4000" dirty="0">
              <a:solidFill>
                <a:schemeClr val="tx1"/>
              </a:solidFill>
            </a:endParaRPr>
          </a:p>
          <a:p>
            <a:r>
              <a:rPr lang="en-CA" sz="3600" dirty="0">
                <a:solidFill>
                  <a:schemeClr val="tx1"/>
                </a:solidFill>
              </a:rPr>
              <a:t> </a:t>
            </a:r>
            <a:r>
              <a:rPr lang="en-CA" sz="3600" b="1" dirty="0">
                <a:solidFill>
                  <a:schemeClr val="tx1"/>
                </a:solidFill>
              </a:rPr>
              <a:t>Harmful effects </a:t>
            </a:r>
            <a:r>
              <a:rPr lang="en-CA" sz="3600" dirty="0">
                <a:solidFill>
                  <a:schemeClr val="tx1"/>
                </a:solidFill>
              </a:rPr>
              <a:t>of fluoride in large doses</a:t>
            </a:r>
          </a:p>
          <a:p>
            <a:r>
              <a:rPr lang="en-CA" sz="3600" dirty="0">
                <a:solidFill>
                  <a:schemeClr val="tx1"/>
                </a:solidFill>
              </a:rPr>
              <a:t> Dental </a:t>
            </a:r>
            <a:r>
              <a:rPr lang="en-CA" sz="3600" b="1" dirty="0">
                <a:solidFill>
                  <a:schemeClr val="tx1"/>
                </a:solidFill>
              </a:rPr>
              <a:t>benefits</a:t>
            </a:r>
            <a:r>
              <a:rPr lang="en-CA" sz="3600" dirty="0">
                <a:solidFill>
                  <a:schemeClr val="tx1"/>
                </a:solidFill>
              </a:rPr>
              <a:t> from small doses</a:t>
            </a:r>
          </a:p>
          <a:p>
            <a:endParaRPr lang="en-CA" dirty="0"/>
          </a:p>
        </p:txBody>
      </p:sp>
      <p:pic>
        <p:nvPicPr>
          <p:cNvPr id="2050" name="Picture 2" descr="Résultats de recherche d'images pour « histo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998" y="3622039"/>
            <a:ext cx="2361882" cy="235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2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715" y="1666264"/>
            <a:ext cx="4772173" cy="4645647"/>
          </a:xfrm>
        </p:spPr>
        <p:txBody>
          <a:bodyPr numCol="1">
            <a:normAutofit lnSpcReduction="10000"/>
          </a:bodyPr>
          <a:lstStyle/>
          <a:p>
            <a:r>
              <a:rPr lang="en-CA" sz="2400" dirty="0"/>
              <a:t>Dental disease is the number one chronic disease in </a:t>
            </a:r>
            <a:r>
              <a:rPr lang="en-CA" sz="2400" dirty="0" smtClean="0"/>
              <a:t>children</a:t>
            </a:r>
          </a:p>
          <a:p>
            <a:endParaRPr lang="en-CA" sz="2400" dirty="0"/>
          </a:p>
          <a:p>
            <a:r>
              <a:rPr lang="en-CA" sz="2400" dirty="0"/>
              <a:t>Research continues to show that fluoride reduces tooth decay (20 to 40</a:t>
            </a:r>
            <a:r>
              <a:rPr lang="en-CA" sz="2400" dirty="0" smtClean="0"/>
              <a:t>%)</a:t>
            </a:r>
          </a:p>
          <a:p>
            <a:endParaRPr lang="en-CA" sz="2400" dirty="0"/>
          </a:p>
          <a:p>
            <a:r>
              <a:rPr lang="en-CA" sz="2400" dirty="0" smtClean="0"/>
              <a:t>It benefits </a:t>
            </a:r>
            <a:r>
              <a:rPr lang="en-CA" sz="2400" dirty="0"/>
              <a:t>everyone regardless of age, </a:t>
            </a:r>
            <a:r>
              <a:rPr lang="en-CA" sz="2400" dirty="0" smtClean="0"/>
              <a:t>socio-economic </a:t>
            </a:r>
            <a:r>
              <a:rPr lang="en-CA" sz="2400" dirty="0"/>
              <a:t>status, education or employment </a:t>
            </a:r>
            <a:endParaRPr lang="en-CA" sz="2400" dirty="0" smtClean="0"/>
          </a:p>
          <a:p>
            <a:endParaRPr lang="en-CA" sz="2400" dirty="0"/>
          </a:p>
          <a:p>
            <a:r>
              <a:rPr lang="en-CA" sz="2400" dirty="0" smtClean="0"/>
              <a:t>0.7 </a:t>
            </a:r>
            <a:r>
              <a:rPr lang="en-CA" sz="2400" dirty="0"/>
              <a:t>PPM would be enough</a:t>
            </a:r>
          </a:p>
          <a:p>
            <a:pPr marL="45720" indent="0">
              <a:buNone/>
            </a:pPr>
            <a:endParaRPr lang="en-CA" sz="2400" dirty="0"/>
          </a:p>
          <a:p>
            <a:endParaRPr lang="en-CA" sz="2400" dirty="0"/>
          </a:p>
          <a:p>
            <a:endParaRPr lang="en-CA" sz="2400" dirty="0"/>
          </a:p>
          <a:p>
            <a:endParaRPr lang="en-CA" sz="2400" dirty="0"/>
          </a:p>
          <a:p>
            <a:endParaRPr lang="en-CA" sz="2400" dirty="0"/>
          </a:p>
        </p:txBody>
      </p:sp>
      <p:sp>
        <p:nvSpPr>
          <p:cNvPr id="4" name="Title 1"/>
          <p:cNvSpPr>
            <a:spLocks noGrp="1"/>
          </p:cNvSpPr>
          <p:nvPr>
            <p:ph type="title"/>
          </p:nvPr>
        </p:nvSpPr>
        <p:spPr>
          <a:xfrm>
            <a:off x="430539" y="219722"/>
            <a:ext cx="9875520" cy="1356360"/>
          </a:xfrm>
        </p:spPr>
        <p:txBody>
          <a:bodyPr/>
          <a:lstStyle/>
          <a:p>
            <a:r>
              <a:rPr lang="en-CA" dirty="0" smtClean="0"/>
              <a:t>Debate </a:t>
            </a:r>
            <a:r>
              <a:rPr lang="mr-IN" dirty="0" smtClean="0"/>
              <a:t>…</a:t>
            </a:r>
            <a:endParaRPr lang="en-CA" dirty="0"/>
          </a:p>
        </p:txBody>
      </p:sp>
      <p:sp>
        <p:nvSpPr>
          <p:cNvPr id="5" name="TextBox 4"/>
          <p:cNvSpPr txBox="1"/>
          <p:nvPr/>
        </p:nvSpPr>
        <p:spPr>
          <a:xfrm>
            <a:off x="6713064" y="1576082"/>
            <a:ext cx="4416899" cy="2677656"/>
          </a:xfrm>
          <a:prstGeom prst="rect">
            <a:avLst/>
          </a:prstGeom>
          <a:noFill/>
        </p:spPr>
        <p:txBody>
          <a:bodyPr wrap="square" rtlCol="0">
            <a:spAutoFit/>
          </a:bodyPr>
          <a:lstStyle/>
          <a:p>
            <a:pPr marL="342900" indent="-342900">
              <a:buFont typeface="Arial" charset="0"/>
              <a:buChar char="•"/>
            </a:pPr>
            <a:r>
              <a:rPr lang="en-CA" sz="2400" dirty="0" smtClean="0"/>
              <a:t>Cost </a:t>
            </a:r>
            <a:r>
              <a:rPr lang="en-CA" sz="2400" dirty="0"/>
              <a:t>of water </a:t>
            </a:r>
            <a:r>
              <a:rPr lang="en-CA" sz="2400" dirty="0" smtClean="0"/>
              <a:t>fluoridation</a:t>
            </a:r>
          </a:p>
          <a:p>
            <a:pPr marL="342900" indent="-342900">
              <a:buFont typeface="Arial" charset="0"/>
              <a:buChar char="•"/>
            </a:pPr>
            <a:endParaRPr lang="en-CA" sz="2400" dirty="0"/>
          </a:p>
          <a:p>
            <a:pPr marL="342900" indent="-342900">
              <a:buFont typeface="Arial" charset="0"/>
              <a:buChar char="•"/>
            </a:pPr>
            <a:r>
              <a:rPr lang="en-CA" sz="2400" dirty="0" smtClean="0"/>
              <a:t>Environmental pollution</a:t>
            </a:r>
          </a:p>
          <a:p>
            <a:pPr marL="342900" indent="-342900">
              <a:buFont typeface="Arial" charset="0"/>
              <a:buChar char="•"/>
            </a:pPr>
            <a:endParaRPr lang="en-CA" sz="2400" dirty="0"/>
          </a:p>
          <a:p>
            <a:pPr marL="342900" indent="-342900">
              <a:buFont typeface="Arial" charset="0"/>
              <a:buChar char="•"/>
            </a:pPr>
            <a:r>
              <a:rPr lang="en-CA" sz="2400" dirty="0" smtClean="0"/>
              <a:t>Health risks</a:t>
            </a:r>
          </a:p>
          <a:p>
            <a:pPr marL="342900" indent="-342900">
              <a:buFont typeface="Arial" charset="0"/>
              <a:buChar char="•"/>
            </a:pPr>
            <a:endParaRPr lang="en-CA" sz="2400" dirty="0"/>
          </a:p>
          <a:p>
            <a:pPr marL="342900" indent="-342900">
              <a:buFont typeface="Arial" charset="0"/>
              <a:buChar char="•"/>
            </a:pPr>
            <a:r>
              <a:rPr lang="en-CA" sz="2400" dirty="0" smtClean="0"/>
              <a:t>human </a:t>
            </a:r>
            <a:r>
              <a:rPr lang="en-CA" sz="2400" dirty="0"/>
              <a:t>rights</a:t>
            </a:r>
          </a:p>
        </p:txBody>
      </p:sp>
    </p:spTree>
    <p:extLst>
      <p:ext uri="{BB962C8B-B14F-4D97-AF65-F5344CB8AC3E}">
        <p14:creationId xmlns:p14="http://schemas.microsoft.com/office/powerpoint/2010/main" val="1178196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9020" y="324461"/>
            <a:ext cx="10945240" cy="646331"/>
          </a:xfrm>
          <a:prstGeom prst="rect">
            <a:avLst/>
          </a:prstGeom>
          <a:noFill/>
        </p:spPr>
        <p:txBody>
          <a:bodyPr wrap="none" rtlCol="0">
            <a:spAutoFit/>
          </a:bodyPr>
          <a:lstStyle/>
          <a:p>
            <a:r>
              <a:rPr lang="en-US" sz="3600" dirty="0" smtClean="0"/>
              <a:t>Percentage of population receives fluoridated water 2011</a:t>
            </a:r>
            <a:endParaRPr lang="en-CA" sz="3600" dirty="0"/>
          </a:p>
        </p:txBody>
      </p:sp>
      <p:grpSp>
        <p:nvGrpSpPr>
          <p:cNvPr id="6" name="Group 5"/>
          <p:cNvGrpSpPr/>
          <p:nvPr/>
        </p:nvGrpSpPr>
        <p:grpSpPr>
          <a:xfrm>
            <a:off x="1229861" y="1449842"/>
            <a:ext cx="9604828" cy="4177978"/>
            <a:chOff x="1106715" y="1184728"/>
            <a:chExt cx="10058400" cy="432130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15" y="1184728"/>
              <a:ext cx="10058400" cy="43213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715" y="3624943"/>
              <a:ext cx="1597110" cy="1861380"/>
            </a:xfrm>
            <a:prstGeom prst="rect">
              <a:avLst/>
            </a:prstGeom>
          </p:spPr>
        </p:pic>
      </p:grpSp>
    </p:spTree>
    <p:extLst>
      <p:ext uri="{BB962C8B-B14F-4D97-AF65-F5344CB8AC3E}">
        <p14:creationId xmlns:p14="http://schemas.microsoft.com/office/powerpoint/2010/main" val="214395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254" y="1385888"/>
            <a:ext cx="8780551" cy="4511041"/>
          </a:xfrm>
          <a:prstGeom prst="rect">
            <a:avLst/>
          </a:prstGeom>
        </p:spPr>
      </p:pic>
      <p:sp>
        <p:nvSpPr>
          <p:cNvPr id="7" name="TextBox 6"/>
          <p:cNvSpPr txBox="1"/>
          <p:nvPr/>
        </p:nvSpPr>
        <p:spPr>
          <a:xfrm>
            <a:off x="657620" y="338749"/>
            <a:ext cx="9750170" cy="646331"/>
          </a:xfrm>
          <a:prstGeom prst="rect">
            <a:avLst/>
          </a:prstGeom>
          <a:noFill/>
        </p:spPr>
        <p:txBody>
          <a:bodyPr wrap="none" rtlCol="0">
            <a:spAutoFit/>
          </a:bodyPr>
          <a:lstStyle/>
          <a:p>
            <a:r>
              <a:rPr lang="en-US" sz="3600" dirty="0" smtClean="0"/>
              <a:t>Which countries have fluoride in their water (2017)</a:t>
            </a:r>
            <a:endParaRPr lang="en-CA" sz="3600" dirty="0"/>
          </a:p>
        </p:txBody>
      </p:sp>
    </p:spTree>
    <p:extLst>
      <p:ext uri="{BB962C8B-B14F-4D97-AF65-F5344CB8AC3E}">
        <p14:creationId xmlns:p14="http://schemas.microsoft.com/office/powerpoint/2010/main" val="1726909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476" y="590746"/>
            <a:ext cx="9875520" cy="1356360"/>
          </a:xfrm>
        </p:spPr>
        <p:txBody>
          <a:bodyPr/>
          <a:lstStyle/>
          <a:p>
            <a:r>
              <a:rPr lang="en-CA" dirty="0"/>
              <a:t>In Quebec, the debate is still raging (2013)</a:t>
            </a:r>
          </a:p>
        </p:txBody>
      </p:sp>
      <p:sp>
        <p:nvSpPr>
          <p:cNvPr id="4" name="Rectangle 3"/>
          <p:cNvSpPr/>
          <p:nvPr/>
        </p:nvSpPr>
        <p:spPr>
          <a:xfrm>
            <a:off x="718794" y="2217604"/>
            <a:ext cx="11133056" cy="4524315"/>
          </a:xfrm>
          <a:prstGeom prst="rect">
            <a:avLst/>
          </a:prstGeom>
        </p:spPr>
        <p:txBody>
          <a:bodyPr wrap="square">
            <a:spAutoFit/>
          </a:bodyPr>
          <a:lstStyle/>
          <a:p>
            <a:pPr marL="285750" indent="-285750">
              <a:buFont typeface="Arial" panose="020B0604020202020204" pitchFamily="34" charset="0"/>
              <a:buChar char="•"/>
            </a:pPr>
            <a:r>
              <a:rPr lang="en-CA" sz="2400" dirty="0"/>
              <a:t>As of 2013, only 8 cities across Quebec treat their water with Fluoride – Quebec’s public health authority is recommending that fluoride be used at a higher penetration rate</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Citizen are divided, some of them would prefer to have the choice</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Lobby groups such as “Eau Secours” believe that it poses health and environmental issues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This is a continuous debate</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825471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513" y="2715706"/>
            <a:ext cx="10499104" cy="4038600"/>
          </a:xfrm>
        </p:spPr>
        <p:txBody>
          <a:bodyPr>
            <a:normAutofit/>
          </a:bodyPr>
          <a:lstStyle/>
          <a:p>
            <a:pPr marL="45720" indent="0" algn="ctr">
              <a:buNone/>
            </a:pPr>
            <a:r>
              <a:rPr lang="en-CA" sz="2800" b="1" dirty="0"/>
              <a:t>The Center for Disease Control </a:t>
            </a:r>
            <a:r>
              <a:rPr lang="en-CA" sz="2800" b="1"/>
              <a:t>and </a:t>
            </a:r>
            <a:r>
              <a:rPr lang="en-CA" sz="2800" b="1" smtClean="0"/>
              <a:t>Prevention </a:t>
            </a:r>
            <a:r>
              <a:rPr lang="en-CA" sz="2800" b="1" dirty="0"/>
              <a:t>(</a:t>
            </a:r>
            <a:r>
              <a:rPr lang="fr-CA" sz="2800" b="1" dirty="0"/>
              <a:t>CDC) calls it one of the 10 great public health achievements of the 20th </a:t>
            </a:r>
            <a:r>
              <a:rPr lang="fr-CA" sz="2800" b="1" dirty="0" err="1"/>
              <a:t>century</a:t>
            </a:r>
            <a:endParaRPr lang="en-CA" sz="2800" b="1" dirty="0"/>
          </a:p>
        </p:txBody>
      </p:sp>
      <p:pic>
        <p:nvPicPr>
          <p:cNvPr id="1026" name="Picture 2" descr="Résultats de recherche d'images pour « achieve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319" y="4124960"/>
            <a:ext cx="4529500" cy="248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72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57400"/>
            <a:ext cx="7671061" cy="4038600"/>
          </a:xfrm>
        </p:spPr>
        <p:txBody>
          <a:bodyPr>
            <a:normAutofit/>
          </a:bodyPr>
          <a:lstStyle/>
          <a:p>
            <a:pPr marL="45720" indent="0">
              <a:buNone/>
            </a:pPr>
            <a:endParaRPr lang="en-CA" sz="3200" dirty="0"/>
          </a:p>
          <a:p>
            <a:pPr marL="45720" indent="0" algn="r">
              <a:buNone/>
            </a:pPr>
            <a:r>
              <a:rPr lang="en-CA" sz="5400" b="1" dirty="0"/>
              <a:t>THE END</a:t>
            </a:r>
          </a:p>
          <a:p>
            <a:pPr marL="45720" indent="0">
              <a:buNone/>
            </a:pPr>
            <a:endParaRPr lang="en-CA" sz="3200" dirty="0"/>
          </a:p>
          <a:p>
            <a:pPr marL="45720" indent="0">
              <a:buNone/>
            </a:pPr>
            <a:r>
              <a:rPr lang="en-CA" sz="3200" dirty="0"/>
              <a:t>		Thank you!</a:t>
            </a:r>
          </a:p>
        </p:txBody>
      </p:sp>
      <p:pic>
        <p:nvPicPr>
          <p:cNvPr id="1028" name="Picture 4" descr="Résultats de recherche d'images pour « cheers glass wa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08" y="1029096"/>
            <a:ext cx="4119562" cy="232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82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58" y="590747"/>
            <a:ext cx="9875520" cy="1356360"/>
          </a:xfrm>
        </p:spPr>
        <p:txBody>
          <a:bodyPr>
            <a:normAutofit/>
          </a:bodyPr>
          <a:lstStyle/>
          <a:p>
            <a:r>
              <a:rPr lang="en-CA" dirty="0"/>
              <a:t>The first findings</a:t>
            </a:r>
          </a:p>
        </p:txBody>
      </p:sp>
      <p:sp>
        <p:nvSpPr>
          <p:cNvPr id="4" name="Content Placeholder 2"/>
          <p:cNvSpPr txBox="1">
            <a:spLocks/>
          </p:cNvSpPr>
          <p:nvPr/>
        </p:nvSpPr>
        <p:spPr>
          <a:xfrm>
            <a:off x="530258" y="2163924"/>
            <a:ext cx="8670303" cy="40535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altLang="zh-CN" sz="2400" dirty="0" smtClean="0"/>
              <a:t>The foundation of water fluoridation in the U.S. was made </a:t>
            </a:r>
            <a:r>
              <a:rPr lang="en-US" altLang="en-US" sz="2400" dirty="0" smtClean="0"/>
              <a:t>by </a:t>
            </a:r>
            <a:r>
              <a:rPr lang="en-US" altLang="en-US" sz="2400" b="1" dirty="0"/>
              <a:t>Frederick S. </a:t>
            </a:r>
            <a:r>
              <a:rPr lang="en-US" altLang="en-US" sz="2400" b="1" dirty="0" smtClean="0"/>
              <a:t>McKay</a:t>
            </a:r>
            <a:r>
              <a:rPr lang="fi-FI" sz="2400" dirty="0"/>
              <a:t> (1874–1959)</a:t>
            </a:r>
            <a:r>
              <a:rPr lang="en-US" altLang="en-US" sz="2400" dirty="0"/>
              <a:t>, dentist</a:t>
            </a:r>
          </a:p>
          <a:p>
            <a:endParaRPr lang="en-US" altLang="en-US" sz="500" dirty="0"/>
          </a:p>
          <a:p>
            <a:r>
              <a:rPr lang="en-US" altLang="en-US" sz="2400" dirty="0" smtClean="0"/>
              <a:t>Begin in 1901, McKay </a:t>
            </a:r>
            <a:r>
              <a:rPr lang="en-US" altLang="en-US" sz="2400" dirty="0"/>
              <a:t>gave systematic attention to the mottling and brown </a:t>
            </a:r>
            <a:r>
              <a:rPr lang="en-US" altLang="en-US" sz="2400" dirty="0" smtClean="0"/>
              <a:t>stain </a:t>
            </a:r>
            <a:r>
              <a:rPr lang="en-US" altLang="en-US" sz="2400" dirty="0"/>
              <a:t>he found on the teeth of many of his </a:t>
            </a:r>
            <a:r>
              <a:rPr lang="en-US" altLang="en-US" sz="2400" dirty="0" smtClean="0"/>
              <a:t>patients in Colorado Springs, </a:t>
            </a:r>
            <a:r>
              <a:rPr lang="en-US" altLang="en-US" sz="2400" dirty="0"/>
              <a:t>and hypothesized it’s due to </a:t>
            </a:r>
            <a:r>
              <a:rPr lang="en-US" altLang="en-US" sz="2400" b="1" dirty="0"/>
              <a:t>water </a:t>
            </a:r>
            <a:r>
              <a:rPr lang="en-US" altLang="en-US" sz="2400" b="1" dirty="0" smtClean="0"/>
              <a:t>supply </a:t>
            </a:r>
            <a:endParaRPr lang="en-US" altLang="en-US" sz="2400" b="1" dirty="0"/>
          </a:p>
          <a:p>
            <a:endParaRPr lang="en-US" altLang="en-US" sz="600" dirty="0"/>
          </a:p>
          <a:p>
            <a:r>
              <a:rPr lang="en-US" altLang="en-US" sz="2400" dirty="0" smtClean="0"/>
              <a:t>By 1909 McKay </a:t>
            </a:r>
            <a:r>
              <a:rPr lang="en-US" altLang="en-US" sz="2400" dirty="0"/>
              <a:t>studied enough cases </a:t>
            </a:r>
            <a:r>
              <a:rPr lang="en-US" altLang="en-US" sz="2400" dirty="0" smtClean="0"/>
              <a:t>+ help of </a:t>
            </a:r>
            <a:r>
              <a:rPr lang="en-US" altLang="en-US" sz="2400" b="1" dirty="0" smtClean="0"/>
              <a:t>Dr</a:t>
            </a:r>
            <a:r>
              <a:rPr lang="en-US" altLang="en-US" sz="2400" b="1" dirty="0"/>
              <a:t>. G. V. </a:t>
            </a:r>
            <a:r>
              <a:rPr lang="en-US" altLang="en-US" sz="2400" b="1" dirty="0" smtClean="0"/>
              <a:t>Black</a:t>
            </a:r>
            <a:r>
              <a:rPr lang="en-US" altLang="en-US" sz="2400" dirty="0"/>
              <a:t> </a:t>
            </a:r>
            <a:r>
              <a:rPr lang="en-US" altLang="en-US" dirty="0"/>
              <a:t>d</a:t>
            </a:r>
            <a:r>
              <a:rPr lang="en-US" dirty="0" smtClean="0"/>
              <a:t>iscovers </a:t>
            </a:r>
            <a:r>
              <a:rPr lang="en-US" dirty="0"/>
              <a:t>that fluoride is connected with prevention of dental caries</a:t>
            </a:r>
            <a:endParaRPr lang="en-CA" dirty="0"/>
          </a:p>
        </p:txBody>
      </p:sp>
      <p:pic>
        <p:nvPicPr>
          <p:cNvPr id="1026" name="Picture 2" descr="Résultats de recherche d'images pour « frederick s mckay dentis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561" y="1030874"/>
            <a:ext cx="2181264" cy="2181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s de recherche d'images pour « doctor g. v. black dea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0561" y="3710108"/>
            <a:ext cx="2181266" cy="215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78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0258" y="478321"/>
            <a:ext cx="9875520" cy="1356360"/>
          </a:xfrm>
        </p:spPr>
        <p:txBody>
          <a:bodyPr/>
          <a:lstStyle/>
          <a:p>
            <a:r>
              <a:rPr lang="en-US" dirty="0"/>
              <a:t>A Fruitful </a:t>
            </a:r>
            <a:r>
              <a:rPr lang="en-US" dirty="0" smtClean="0"/>
              <a:t>Collaboration</a:t>
            </a:r>
            <a:endParaRPr lang="en-CA" dirty="0"/>
          </a:p>
        </p:txBody>
      </p:sp>
      <p:sp>
        <p:nvSpPr>
          <p:cNvPr id="6" name="Rectangle 5"/>
          <p:cNvSpPr/>
          <p:nvPr/>
        </p:nvSpPr>
        <p:spPr>
          <a:xfrm>
            <a:off x="648509" y="1766555"/>
            <a:ext cx="7707771" cy="2419124"/>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2400" dirty="0"/>
              <a:t>Black’s visit gained national attention to the phenomenon and afterwards, many cases were reported from other parts of the country</a:t>
            </a:r>
          </a:p>
          <a:p>
            <a:pPr marL="342900" indent="-342900">
              <a:lnSpc>
                <a:spcPct val="90000"/>
              </a:lnSpc>
              <a:buFont typeface="Arial" panose="020B0604020202020204" pitchFamily="34" charset="0"/>
              <a:buChar char="•"/>
            </a:pPr>
            <a:endParaRPr lang="en-US" altLang="en-US" sz="2400" dirty="0"/>
          </a:p>
          <a:p>
            <a:pPr marL="342900" indent="-342900">
              <a:lnSpc>
                <a:spcPct val="90000"/>
              </a:lnSpc>
              <a:buFont typeface="Arial" panose="020B0604020202020204" pitchFamily="34" charset="0"/>
              <a:buChar char="•"/>
            </a:pPr>
            <a:r>
              <a:rPr lang="en-US" altLang="en-US" sz="2400" dirty="0"/>
              <a:t>The name “</a:t>
            </a:r>
            <a:r>
              <a:rPr lang="en-US" altLang="en-US" sz="2400" b="1" dirty="0"/>
              <a:t>Colorado brown stain</a:t>
            </a:r>
            <a:r>
              <a:rPr lang="en-US" altLang="en-US" sz="2400" dirty="0"/>
              <a:t>” eventually gave way to that of mottled enamel and the process soon became associated with communal water </a:t>
            </a:r>
            <a:r>
              <a:rPr lang="en-US" altLang="en-US" sz="2400" dirty="0" smtClean="0"/>
              <a:t>supplies</a:t>
            </a:r>
            <a:endParaRPr lang="en-US" altLang="en-US" sz="2400" dirty="0"/>
          </a:p>
        </p:txBody>
      </p:sp>
      <p:pic>
        <p:nvPicPr>
          <p:cNvPr id="2" name="Picture 1"/>
          <p:cNvPicPr>
            <a:picLocks noChangeAspect="1"/>
          </p:cNvPicPr>
          <p:nvPr/>
        </p:nvPicPr>
        <p:blipFill>
          <a:blip r:embed="rId2"/>
          <a:stretch>
            <a:fillRect/>
          </a:stretch>
        </p:blipFill>
        <p:spPr>
          <a:xfrm>
            <a:off x="8768336" y="478321"/>
            <a:ext cx="2808442" cy="19357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336" y="2737385"/>
            <a:ext cx="2534664" cy="3544569"/>
          </a:xfrm>
          <a:prstGeom prst="rect">
            <a:avLst/>
          </a:prstGeom>
        </p:spPr>
      </p:pic>
    </p:spTree>
    <p:extLst>
      <p:ext uri="{BB962C8B-B14F-4D97-AF65-F5344CB8AC3E}">
        <p14:creationId xmlns:p14="http://schemas.microsoft.com/office/powerpoint/2010/main" val="23166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461" y="2094366"/>
            <a:ext cx="10140144" cy="3748719"/>
          </a:xfrm>
          <a:prstGeom prst="rect">
            <a:avLst/>
          </a:prstGeom>
        </p:spPr>
        <p:txBody>
          <a:bodyPr wrap="square">
            <a:spAutoFit/>
          </a:bodyPr>
          <a:lstStyle/>
          <a:p>
            <a:pPr marL="285750" indent="-285750">
              <a:lnSpc>
                <a:spcPct val="90000"/>
              </a:lnSpc>
              <a:buFont typeface="Arial" panose="020B0604020202020204" pitchFamily="34" charset="0"/>
              <a:buChar char="•"/>
            </a:pPr>
            <a:r>
              <a:rPr lang="en-US" altLang="en-US" sz="2400" dirty="0"/>
              <a:t>Studies initiated in 1928 in Bauxite, Arkansas, s</a:t>
            </a:r>
            <a:r>
              <a:rPr lang="en-US" altLang="en-US" sz="2400" dirty="0" smtClean="0"/>
              <a:t>amples came </a:t>
            </a:r>
            <a:r>
              <a:rPr lang="en-US" altLang="en-US" sz="2400" dirty="0"/>
              <a:t>to the laboratory of H. V. Churchill, chief chemist for </a:t>
            </a:r>
            <a:r>
              <a:rPr lang="en-US" altLang="en-US" sz="2400" dirty="0" smtClean="0"/>
              <a:t>ALCOA - </a:t>
            </a:r>
            <a:r>
              <a:rPr lang="en-US" altLang="en-US" sz="2400" b="1" dirty="0"/>
              <a:t>13.7 parts per million </a:t>
            </a:r>
            <a:r>
              <a:rPr lang="en-US" altLang="en-US" sz="2400" dirty="0"/>
              <a:t>of fluoride found in the Bauxite </a:t>
            </a:r>
            <a:r>
              <a:rPr lang="en-US" altLang="en-US" sz="2400" dirty="0" smtClean="0"/>
              <a:t>water</a:t>
            </a:r>
          </a:p>
          <a:p>
            <a:pPr marL="285750" indent="-285750">
              <a:lnSpc>
                <a:spcPct val="90000"/>
              </a:lnSpc>
              <a:buFont typeface="Arial" panose="020B0604020202020204" pitchFamily="34" charset="0"/>
              <a:buChar char="•"/>
            </a:pPr>
            <a:endParaRPr lang="en-US" altLang="en-US" sz="2400" dirty="0"/>
          </a:p>
          <a:p>
            <a:pPr marL="285750" indent="-285750">
              <a:lnSpc>
                <a:spcPct val="90000"/>
              </a:lnSpc>
              <a:buFont typeface="Arial" panose="020B0604020202020204" pitchFamily="34" charset="0"/>
              <a:buChar char="•"/>
            </a:pPr>
            <a:r>
              <a:rPr lang="en-US" altLang="en-US" sz="2400" dirty="0"/>
              <a:t>McKay was notified in </a:t>
            </a:r>
            <a:r>
              <a:rPr lang="en-US" altLang="en-US" sz="2400" dirty="0" smtClean="0"/>
              <a:t>1931</a:t>
            </a:r>
            <a:r>
              <a:rPr lang="en-US" altLang="en-US" sz="2400" b="1" dirty="0" smtClean="0"/>
              <a:t>:</a:t>
            </a:r>
            <a:r>
              <a:rPr lang="en-US" altLang="en-US" sz="2400" dirty="0" smtClean="0"/>
              <a:t> </a:t>
            </a:r>
            <a:r>
              <a:rPr lang="en-US" sz="2400" b="1" dirty="0"/>
              <a:t>high levels of </a:t>
            </a:r>
            <a:r>
              <a:rPr lang="en-US" sz="2400" b="1" dirty="0" smtClean="0"/>
              <a:t>water </a:t>
            </a:r>
            <a:r>
              <a:rPr lang="en-US" sz="2400" b="1" dirty="0"/>
              <a:t>fluoride indeed caused the discoloration of tooth </a:t>
            </a:r>
            <a:r>
              <a:rPr lang="en-US" sz="2400" b="1" dirty="0" smtClean="0"/>
              <a:t>enamel</a:t>
            </a:r>
          </a:p>
          <a:p>
            <a:pPr marL="285750" indent="-285750">
              <a:lnSpc>
                <a:spcPct val="90000"/>
              </a:lnSpc>
              <a:buFont typeface="Arial" panose="020B0604020202020204" pitchFamily="34" charset="0"/>
              <a:buChar char="•"/>
            </a:pPr>
            <a:endParaRPr lang="en-US" altLang="en-US" sz="2400" b="1" dirty="0"/>
          </a:p>
          <a:p>
            <a:pPr marL="285750" indent="-285750">
              <a:lnSpc>
                <a:spcPct val="90000"/>
              </a:lnSpc>
              <a:buFont typeface="Arial" panose="020B0604020202020204" pitchFamily="34" charset="0"/>
              <a:buChar char="•"/>
            </a:pPr>
            <a:r>
              <a:rPr lang="en-US" altLang="en-US" sz="2400" dirty="0"/>
              <a:t>M</a:t>
            </a:r>
            <a:r>
              <a:rPr lang="en-US" altLang="en-US" sz="2400" dirty="0" smtClean="0"/>
              <a:t>any </a:t>
            </a:r>
            <a:r>
              <a:rPr lang="en-US" altLang="en-US" sz="2400" dirty="0"/>
              <a:t>parts of the United States soon developed a </a:t>
            </a:r>
            <a:r>
              <a:rPr lang="en-US" altLang="en-US" sz="2400" b="1" dirty="0"/>
              <a:t>striking correlation </a:t>
            </a:r>
            <a:r>
              <a:rPr lang="en-US" altLang="en-US" sz="2400" dirty="0"/>
              <a:t>between mottled enamel and a fluoride content of public water ranging from </a:t>
            </a:r>
            <a:r>
              <a:rPr lang="en-US" altLang="en-US" sz="2400" b="1" dirty="0"/>
              <a:t>2 to 13 </a:t>
            </a:r>
            <a:r>
              <a:rPr lang="en-US" altLang="en-US" sz="2400" b="1" dirty="0" smtClean="0"/>
              <a:t>ppm</a:t>
            </a:r>
            <a:endParaRPr lang="en-US" altLang="en-US" sz="2400" b="1" dirty="0"/>
          </a:p>
          <a:p>
            <a:pPr marL="285750" indent="-285750">
              <a:lnSpc>
                <a:spcPct val="90000"/>
              </a:lnSpc>
              <a:buFont typeface="Arial" panose="020B0604020202020204" pitchFamily="34" charset="0"/>
              <a:buChar char="•"/>
            </a:pPr>
            <a:endParaRPr lang="en-US" altLang="en-US" sz="2400" b="1" dirty="0"/>
          </a:p>
        </p:txBody>
      </p:sp>
      <p:sp>
        <p:nvSpPr>
          <p:cNvPr id="6" name="Title 1"/>
          <p:cNvSpPr>
            <a:spLocks noGrp="1"/>
          </p:cNvSpPr>
          <p:nvPr>
            <p:ph type="title"/>
          </p:nvPr>
        </p:nvSpPr>
        <p:spPr>
          <a:xfrm>
            <a:off x="584461" y="330730"/>
            <a:ext cx="8010899" cy="1356360"/>
          </a:xfrm>
        </p:spPr>
        <p:txBody>
          <a:bodyPr/>
          <a:lstStyle/>
          <a:p>
            <a:r>
              <a:rPr lang="en-CA" dirty="0"/>
              <a:t>Harmful effects of fluoride</a:t>
            </a:r>
          </a:p>
        </p:txBody>
      </p:sp>
      <p:pic>
        <p:nvPicPr>
          <p:cNvPr id="5" name="Picture 9" descr="fluoros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841" y="330730"/>
            <a:ext cx="2857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3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8870" y="230799"/>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Benefits of fluoride on dental health</a:t>
            </a:r>
          </a:p>
        </p:txBody>
      </p:sp>
      <p:sp>
        <p:nvSpPr>
          <p:cNvPr id="5" name="Rectangle 4"/>
          <p:cNvSpPr/>
          <p:nvPr/>
        </p:nvSpPr>
        <p:spPr>
          <a:xfrm>
            <a:off x="705394" y="1837559"/>
            <a:ext cx="10437222" cy="4427366"/>
          </a:xfrm>
          <a:prstGeom prst="rect">
            <a:avLst/>
          </a:prstGeom>
        </p:spPr>
        <p:txBody>
          <a:bodyPr wrap="square">
            <a:spAutoFit/>
          </a:bodyPr>
          <a:lstStyle/>
          <a:p>
            <a:pPr marL="285750" indent="-285750">
              <a:lnSpc>
                <a:spcPct val="90000"/>
              </a:lnSpc>
              <a:buFont typeface="Arial" panose="020B0604020202020204" pitchFamily="34" charset="0"/>
              <a:buChar char="•"/>
            </a:pPr>
            <a:r>
              <a:rPr lang="en-US" sz="2400" dirty="0" smtClean="0"/>
              <a:t>McKay's </a:t>
            </a:r>
            <a:r>
              <a:rPr lang="en-US" sz="2400" dirty="0"/>
              <a:t>and Black's studies on fluorosis that mottled tooth enamel is unusually resistant to decay</a:t>
            </a:r>
            <a:endParaRPr lang="en-US" altLang="en-US" sz="2400" dirty="0"/>
          </a:p>
          <a:p>
            <a:pPr marL="171450" indent="-171450">
              <a:lnSpc>
                <a:spcPct val="90000"/>
              </a:lnSpc>
              <a:buFont typeface="Arial" panose="020B0604020202020204" pitchFamily="34" charset="0"/>
              <a:buChar char="•"/>
            </a:pPr>
            <a:endParaRPr lang="en-US" altLang="en-US" sz="2400" dirty="0"/>
          </a:p>
          <a:p>
            <a:pPr marL="285750" indent="-285750">
              <a:lnSpc>
                <a:spcPct val="90000"/>
              </a:lnSpc>
              <a:buFont typeface="Arial" panose="020B0604020202020204" pitchFamily="34" charset="0"/>
              <a:buChar char="•"/>
            </a:pPr>
            <a:r>
              <a:rPr lang="en-US" sz="2400" dirty="0" smtClean="0"/>
              <a:t>In 1930s, Dr. H. </a:t>
            </a:r>
            <a:r>
              <a:rPr lang="en-US" sz="2400" dirty="0" err="1" smtClean="0"/>
              <a:t>Trendley</a:t>
            </a:r>
            <a:r>
              <a:rPr lang="en-US" sz="2400" dirty="0" smtClean="0"/>
              <a:t> Dean found: </a:t>
            </a:r>
            <a:r>
              <a:rPr lang="en-US" sz="2400" dirty="0"/>
              <a:t>adding fluoride to drinking water </a:t>
            </a:r>
            <a:r>
              <a:rPr lang="en-US" sz="2400" dirty="0" smtClean="0"/>
              <a:t>at safe </a:t>
            </a:r>
            <a:r>
              <a:rPr lang="en-US" sz="2400" dirty="0"/>
              <a:t>levels would help </a:t>
            </a:r>
            <a:r>
              <a:rPr lang="en-US" sz="2400" b="1" dirty="0"/>
              <a:t>fight tooth decay</a:t>
            </a:r>
            <a:endParaRPr lang="en-US" sz="2400" b="1" dirty="0" smtClean="0"/>
          </a:p>
          <a:p>
            <a:pPr marL="285750" indent="-285750">
              <a:lnSpc>
                <a:spcPct val="90000"/>
              </a:lnSpc>
              <a:buFont typeface="Arial" panose="020B0604020202020204" pitchFamily="34" charset="0"/>
              <a:buChar char="•"/>
            </a:pPr>
            <a:endParaRPr lang="en-US" altLang="en-US" sz="2400" dirty="0"/>
          </a:p>
          <a:p>
            <a:pPr marL="285750" indent="-285750">
              <a:lnSpc>
                <a:spcPct val="90000"/>
              </a:lnSpc>
              <a:buFont typeface="Arial" panose="020B0604020202020204" pitchFamily="34" charset="0"/>
              <a:buChar char="•"/>
            </a:pPr>
            <a:endParaRPr lang="en-US" altLang="en-US" sz="100" dirty="0"/>
          </a:p>
          <a:p>
            <a:pPr marL="285750" indent="-285750">
              <a:lnSpc>
                <a:spcPct val="90000"/>
              </a:lnSpc>
              <a:buFont typeface="Arial" panose="020B0604020202020204" pitchFamily="34" charset="0"/>
              <a:buChar char="•"/>
            </a:pPr>
            <a:r>
              <a:rPr lang="de-DE" sz="2400" dirty="0"/>
              <a:t>In </a:t>
            </a:r>
            <a:r>
              <a:rPr lang="de-DE" sz="2400" dirty="0" smtClean="0"/>
              <a:t>1945, </a:t>
            </a:r>
            <a:r>
              <a:rPr lang="de-DE" sz="2400" b="1" dirty="0" smtClean="0"/>
              <a:t>Grand </a:t>
            </a:r>
            <a:r>
              <a:rPr lang="de-DE" sz="2400" b="1" dirty="0"/>
              <a:t>Rapids, </a:t>
            </a:r>
            <a:r>
              <a:rPr lang="de-DE" sz="2400" b="1" dirty="0" smtClean="0"/>
              <a:t>Michigan</a:t>
            </a:r>
            <a:r>
              <a:rPr lang="de-DE" sz="2400" b="1" dirty="0"/>
              <a:t> </a:t>
            </a:r>
            <a:r>
              <a:rPr lang="de-DE" sz="2400" dirty="0" err="1" smtClean="0"/>
              <a:t>became</a:t>
            </a:r>
            <a:r>
              <a:rPr lang="de-DE" sz="2400" dirty="0" smtClean="0"/>
              <a:t> </a:t>
            </a:r>
            <a:r>
              <a:rPr lang="de-DE" sz="2400" dirty="0" err="1" smtClean="0"/>
              <a:t>the</a:t>
            </a:r>
            <a:r>
              <a:rPr lang="de-DE" sz="2400" dirty="0" smtClean="0"/>
              <a:t> </a:t>
            </a:r>
            <a:r>
              <a:rPr lang="de-DE" sz="2400" dirty="0" err="1" smtClean="0"/>
              <a:t>first</a:t>
            </a:r>
            <a:r>
              <a:rPr lang="de-DE" sz="2400" dirty="0"/>
              <a:t> </a:t>
            </a:r>
            <a:r>
              <a:rPr lang="de-DE" sz="2400" dirty="0" err="1" smtClean="0"/>
              <a:t>city</a:t>
            </a:r>
            <a:r>
              <a:rPr lang="de-DE" sz="2400" dirty="0" smtClean="0"/>
              <a:t> in </a:t>
            </a:r>
            <a:r>
              <a:rPr lang="de-DE" sz="2400" dirty="0" err="1" smtClean="0"/>
              <a:t>the</a:t>
            </a:r>
            <a:r>
              <a:rPr lang="de-DE" sz="2400" dirty="0" smtClean="0"/>
              <a:t> </a:t>
            </a:r>
            <a:r>
              <a:rPr lang="de-DE" sz="2400" dirty="0" err="1"/>
              <a:t>world</a:t>
            </a:r>
            <a:r>
              <a:rPr lang="de-DE" sz="2400" dirty="0"/>
              <a:t> </a:t>
            </a:r>
            <a:r>
              <a:rPr lang="de-DE" sz="2400" dirty="0" err="1"/>
              <a:t>to</a:t>
            </a:r>
            <a:r>
              <a:rPr lang="de-DE" sz="2400" dirty="0"/>
              <a:t> </a:t>
            </a:r>
            <a:r>
              <a:rPr lang="de-DE" sz="2400" dirty="0" err="1"/>
              <a:t>fluoridate</a:t>
            </a:r>
            <a:r>
              <a:rPr lang="de-DE" sz="2400" dirty="0"/>
              <a:t> </a:t>
            </a:r>
            <a:r>
              <a:rPr lang="de-DE" sz="2400" dirty="0" err="1"/>
              <a:t>its</a:t>
            </a:r>
            <a:r>
              <a:rPr lang="de-DE" sz="2400" dirty="0"/>
              <a:t> </a:t>
            </a:r>
            <a:r>
              <a:rPr lang="de-DE" sz="2400" dirty="0" err="1"/>
              <a:t>drinking</a:t>
            </a:r>
            <a:r>
              <a:rPr lang="de-DE" sz="2400" dirty="0"/>
              <a:t> </a:t>
            </a:r>
            <a:r>
              <a:rPr lang="de-DE" sz="2400" dirty="0" err="1" smtClean="0"/>
              <a:t>water</a:t>
            </a:r>
            <a:endParaRPr lang="de-DE" sz="2400" dirty="0" smtClean="0"/>
          </a:p>
          <a:p>
            <a:pPr marL="285750" indent="-285750">
              <a:lnSpc>
                <a:spcPct val="90000"/>
              </a:lnSpc>
              <a:buFont typeface="Arial" panose="020B0604020202020204" pitchFamily="34" charset="0"/>
              <a:buChar char="•"/>
            </a:pPr>
            <a:endParaRPr lang="de-DE" altLang="en-US" sz="2400" dirty="0" smtClean="0"/>
          </a:p>
          <a:p>
            <a:pPr marL="285750" indent="-285750">
              <a:lnSpc>
                <a:spcPct val="90000"/>
              </a:lnSpc>
              <a:buFont typeface="Arial" panose="020B0604020202020204" pitchFamily="34" charset="0"/>
              <a:buChar char="•"/>
            </a:pPr>
            <a:r>
              <a:rPr lang="de-DE" sz="2400" dirty="0" smtClean="0"/>
              <a:t>After </a:t>
            </a:r>
            <a:r>
              <a:rPr lang="de-DE" sz="2400" dirty="0"/>
              <a:t>just 11 </a:t>
            </a:r>
            <a:r>
              <a:rPr lang="de-DE" sz="2400" dirty="0" err="1"/>
              <a:t>years</a:t>
            </a:r>
            <a:r>
              <a:rPr lang="de-DE" sz="2400" dirty="0"/>
              <a:t>, </a:t>
            </a:r>
            <a:r>
              <a:rPr lang="de-DE" sz="2400" dirty="0" smtClean="0"/>
              <a:t>Dean </a:t>
            </a:r>
            <a:r>
              <a:rPr lang="de-DE" sz="2400" dirty="0" err="1" smtClean="0"/>
              <a:t>found</a:t>
            </a:r>
            <a:r>
              <a:rPr lang="de-DE" sz="2400" dirty="0" smtClean="0"/>
              <a:t> </a:t>
            </a:r>
            <a:r>
              <a:rPr lang="de-DE" sz="2400" dirty="0" err="1" smtClean="0"/>
              <a:t>the</a:t>
            </a:r>
            <a:r>
              <a:rPr lang="de-DE" sz="2400" dirty="0" smtClean="0"/>
              <a:t> </a:t>
            </a:r>
            <a:r>
              <a:rPr lang="de-DE" sz="2400" dirty="0" err="1"/>
              <a:t>caries</a:t>
            </a:r>
            <a:r>
              <a:rPr lang="de-DE" sz="2400" dirty="0"/>
              <a:t> rate </a:t>
            </a:r>
            <a:r>
              <a:rPr lang="de-DE" sz="2400" dirty="0" err="1"/>
              <a:t>among</a:t>
            </a:r>
            <a:r>
              <a:rPr lang="de-DE" sz="2400" dirty="0"/>
              <a:t> Grand Rapids </a:t>
            </a:r>
            <a:r>
              <a:rPr lang="de-DE" sz="2400" dirty="0" err="1"/>
              <a:t>children</a:t>
            </a:r>
            <a:r>
              <a:rPr lang="de-DE" sz="2400" dirty="0"/>
              <a:t> </a:t>
            </a:r>
            <a:r>
              <a:rPr lang="de-DE" sz="2400" dirty="0" err="1"/>
              <a:t>born</a:t>
            </a:r>
            <a:r>
              <a:rPr lang="de-DE" sz="2400" dirty="0"/>
              <a:t> after </a:t>
            </a:r>
            <a:r>
              <a:rPr lang="de-DE" sz="2400" dirty="0" err="1"/>
              <a:t>fluoride</a:t>
            </a:r>
            <a:r>
              <a:rPr lang="de-DE" sz="2400" dirty="0"/>
              <a:t> was </a:t>
            </a:r>
            <a:r>
              <a:rPr lang="de-DE" sz="2400" dirty="0" err="1"/>
              <a:t>added</a:t>
            </a:r>
            <a:r>
              <a:rPr lang="de-DE" sz="2400" dirty="0"/>
              <a:t> </a:t>
            </a:r>
            <a:r>
              <a:rPr lang="de-DE" sz="2400" dirty="0" err="1"/>
              <a:t>to</a:t>
            </a:r>
            <a:r>
              <a:rPr lang="de-DE" sz="2400" dirty="0"/>
              <a:t> </a:t>
            </a:r>
            <a:r>
              <a:rPr lang="de-DE" sz="2400" dirty="0" err="1"/>
              <a:t>the</a:t>
            </a:r>
            <a:r>
              <a:rPr lang="de-DE" sz="2400" dirty="0"/>
              <a:t> </a:t>
            </a:r>
            <a:r>
              <a:rPr lang="de-DE" sz="2400" dirty="0" err="1"/>
              <a:t>water</a:t>
            </a:r>
            <a:r>
              <a:rPr lang="de-DE" sz="2400" dirty="0"/>
              <a:t> </a:t>
            </a:r>
            <a:r>
              <a:rPr lang="de-DE" sz="2400" b="1" dirty="0" err="1" smtClean="0"/>
              <a:t>dropped</a:t>
            </a:r>
            <a:r>
              <a:rPr lang="de-DE" sz="2400" b="1" dirty="0" smtClean="0"/>
              <a:t> </a:t>
            </a:r>
            <a:r>
              <a:rPr lang="de-DE" sz="2400" b="1" dirty="0" err="1"/>
              <a:t>more</a:t>
            </a:r>
            <a:r>
              <a:rPr lang="de-DE" sz="2400" b="1" dirty="0"/>
              <a:t> </a:t>
            </a:r>
            <a:r>
              <a:rPr lang="de-DE" sz="2400" b="1" dirty="0" err="1"/>
              <a:t>than</a:t>
            </a:r>
            <a:r>
              <a:rPr lang="de-DE" sz="2400" b="1" dirty="0"/>
              <a:t> </a:t>
            </a:r>
            <a:r>
              <a:rPr lang="de-DE" sz="2400" b="1" dirty="0" smtClean="0"/>
              <a:t>60%</a:t>
            </a:r>
            <a:endParaRPr lang="de-DE" altLang="en-US" sz="2400" b="1" dirty="0" smtClean="0"/>
          </a:p>
          <a:p>
            <a:pPr marL="285750" indent="-285750">
              <a:lnSpc>
                <a:spcPct val="90000"/>
              </a:lnSpc>
              <a:buFont typeface="Arial" panose="020B0604020202020204" pitchFamily="34" charset="0"/>
              <a:buChar char="•"/>
            </a:pPr>
            <a:endParaRPr lang="de-DE" altLang="en-US" sz="2400" dirty="0"/>
          </a:p>
          <a:p>
            <a:pPr marL="285750" indent="-285750">
              <a:lnSpc>
                <a:spcPct val="90000"/>
              </a:lnSpc>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1073057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339033" y="1066496"/>
            <a:ext cx="5228832" cy="4428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941307" y="1021205"/>
            <a:ext cx="5380736" cy="4450277"/>
          </a:xfrm>
          <a:prstGeom prst="rect">
            <a:avLst/>
          </a:prstGeom>
        </p:spPr>
      </p:pic>
    </p:spTree>
    <p:extLst>
      <p:ext uri="{BB962C8B-B14F-4D97-AF65-F5344CB8AC3E}">
        <p14:creationId xmlns:p14="http://schemas.microsoft.com/office/powerpoint/2010/main" val="84519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3953" y="1991360"/>
            <a:ext cx="10783347" cy="2677656"/>
          </a:xfrm>
          <a:prstGeom prst="rect">
            <a:avLst/>
          </a:prstGeom>
        </p:spPr>
        <p:txBody>
          <a:bodyPr wrap="square">
            <a:spAutoFit/>
          </a:bodyPr>
          <a:lstStyle/>
          <a:p>
            <a:pPr marL="285750" indent="-285750">
              <a:buFont typeface="Arial" panose="020B0604020202020204" pitchFamily="34" charset="0"/>
              <a:buChar char="•"/>
            </a:pPr>
            <a:r>
              <a:rPr lang="en-CA" sz="2400" dirty="0" smtClean="0"/>
              <a:t>Started in </a:t>
            </a:r>
            <a:r>
              <a:rPr lang="en-CA" sz="2400" dirty="0"/>
              <a:t>1945 in New York, Michigan, Ontario</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All reports showed improvements in </a:t>
            </a:r>
            <a:r>
              <a:rPr lang="en-CA" sz="2400" dirty="0" smtClean="0"/>
              <a:t>Newburgh </a:t>
            </a:r>
            <a:r>
              <a:rPr lang="en-CA" sz="2400" dirty="0"/>
              <a:t>and lack of improvement in Kingston (control)</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At the same time, pediatric study (Kingston being the control) – after 10 years, no major issue or difference</a:t>
            </a:r>
          </a:p>
        </p:txBody>
      </p:sp>
      <p:sp>
        <p:nvSpPr>
          <p:cNvPr id="5" name="Title 1"/>
          <p:cNvSpPr txBox="1">
            <a:spLocks/>
          </p:cNvSpPr>
          <p:nvPr/>
        </p:nvSpPr>
        <p:spPr>
          <a:xfrm>
            <a:off x="633953" y="31750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Pilot studies </a:t>
            </a:r>
            <a:r>
              <a:rPr lang="mr-IN" dirty="0" smtClean="0"/>
              <a:t>…</a:t>
            </a:r>
            <a:endParaRPr lang="en-CA" dirty="0"/>
          </a:p>
        </p:txBody>
      </p:sp>
    </p:spTree>
    <p:extLst>
      <p:ext uri="{BB962C8B-B14F-4D97-AF65-F5344CB8AC3E}">
        <p14:creationId xmlns:p14="http://schemas.microsoft.com/office/powerpoint/2010/main" val="1658766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N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285" y="1188013"/>
            <a:ext cx="10464844" cy="494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973</Words>
  <Application>Microsoft Macintosh PowerPoint</Application>
  <PresentationFormat>Widescreen</PresentationFormat>
  <Paragraphs>120</Paragraphs>
  <Slides>25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Corbel</vt:lpstr>
      <vt:lpstr>DengXian</vt:lpstr>
      <vt:lpstr>DengXian Light</vt:lpstr>
      <vt:lpstr>Mangal</vt:lpstr>
      <vt:lpstr>Times New Roman</vt:lpstr>
      <vt:lpstr>Office Theme</vt:lpstr>
      <vt:lpstr>PowerPoint Presentation</vt:lpstr>
      <vt:lpstr>PowerPoint Presentation</vt:lpstr>
      <vt:lpstr>The first findings</vt:lpstr>
      <vt:lpstr>A Fruitful Collaboration</vt:lpstr>
      <vt:lpstr>Harmful effects of fluoride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since then…</vt:lpstr>
      <vt:lpstr>In relation with the social  status (1991)</vt:lpstr>
      <vt:lpstr>CMAJ – Canada (past and present) </vt:lpstr>
      <vt:lpstr>Debate …</vt:lpstr>
      <vt:lpstr>PowerPoint Presentation</vt:lpstr>
      <vt:lpstr>PowerPoint Presentation</vt:lpstr>
      <vt:lpstr>In Quebec, the debate is still raging (2013)</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suns8</dc:creator>
  <cp:lastModifiedBy>suns8</cp:lastModifiedBy>
  <cp:revision>40</cp:revision>
  <dcterms:created xsi:type="dcterms:W3CDTF">2018-11-26T00:08:27Z</dcterms:created>
  <dcterms:modified xsi:type="dcterms:W3CDTF">2018-11-27T14:24:39Z</dcterms:modified>
</cp:coreProperties>
</file>